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3657" r:id="rId1"/>
  </p:sldMasterIdLst>
  <p:notesMasterIdLst>
    <p:notesMasterId r:id="rId103"/>
  </p:notesMasterIdLst>
  <p:handoutMasterIdLst>
    <p:handoutMasterId r:id="rId104"/>
  </p:handoutMasterIdLst>
  <p:sldIdLst>
    <p:sldId id="262" r:id="rId2"/>
    <p:sldId id="578" r:id="rId3"/>
    <p:sldId id="548" r:id="rId4"/>
    <p:sldId id="659" r:id="rId5"/>
    <p:sldId id="849" r:id="rId6"/>
    <p:sldId id="850" r:id="rId7"/>
    <p:sldId id="898" r:id="rId8"/>
    <p:sldId id="662" r:id="rId9"/>
    <p:sldId id="899" r:id="rId10"/>
    <p:sldId id="584" r:id="rId11"/>
    <p:sldId id="752" r:id="rId12"/>
    <p:sldId id="604" r:id="rId13"/>
    <p:sldId id="582" r:id="rId14"/>
    <p:sldId id="585" r:id="rId15"/>
    <p:sldId id="586" r:id="rId16"/>
    <p:sldId id="587" r:id="rId17"/>
    <p:sldId id="589" r:id="rId18"/>
    <p:sldId id="633" r:id="rId19"/>
    <p:sldId id="590" r:id="rId20"/>
    <p:sldId id="902" r:id="rId21"/>
    <p:sldId id="809" r:id="rId22"/>
    <p:sldId id="777" r:id="rId23"/>
    <p:sldId id="803" r:id="rId24"/>
    <p:sldId id="761" r:id="rId25"/>
    <p:sldId id="851" r:id="rId26"/>
    <p:sldId id="779" r:id="rId27"/>
    <p:sldId id="701" r:id="rId28"/>
    <p:sldId id="760" r:id="rId29"/>
    <p:sldId id="812" r:id="rId30"/>
    <p:sldId id="881" r:id="rId31"/>
    <p:sldId id="903" r:id="rId32"/>
    <p:sldId id="702" r:id="rId33"/>
    <p:sldId id="703" r:id="rId34"/>
    <p:sldId id="774" r:id="rId35"/>
    <p:sldId id="813" r:id="rId36"/>
    <p:sldId id="815" r:id="rId37"/>
    <p:sldId id="817" r:id="rId38"/>
    <p:sldId id="818" r:id="rId39"/>
    <p:sldId id="819" r:id="rId40"/>
    <p:sldId id="889" r:id="rId41"/>
    <p:sldId id="820" r:id="rId42"/>
    <p:sldId id="888" r:id="rId43"/>
    <p:sldId id="887" r:id="rId44"/>
    <p:sldId id="824" r:id="rId45"/>
    <p:sldId id="825" r:id="rId46"/>
    <p:sldId id="826" r:id="rId47"/>
    <p:sldId id="827" r:id="rId48"/>
    <p:sldId id="828" r:id="rId49"/>
    <p:sldId id="829" r:id="rId50"/>
    <p:sldId id="830" r:id="rId51"/>
    <p:sldId id="831" r:id="rId52"/>
    <p:sldId id="890" r:id="rId53"/>
    <p:sldId id="900" r:id="rId54"/>
    <p:sldId id="906" r:id="rId55"/>
    <p:sldId id="832" r:id="rId56"/>
    <p:sldId id="833" r:id="rId57"/>
    <p:sldId id="834" r:id="rId58"/>
    <p:sldId id="835" r:id="rId59"/>
    <p:sldId id="836" r:id="rId60"/>
    <p:sldId id="901" r:id="rId61"/>
    <p:sldId id="837" r:id="rId62"/>
    <p:sldId id="842" r:id="rId63"/>
    <p:sldId id="904" r:id="rId64"/>
    <p:sldId id="905" r:id="rId65"/>
    <p:sldId id="839" r:id="rId66"/>
    <p:sldId id="840" r:id="rId67"/>
    <p:sldId id="841" r:id="rId68"/>
    <p:sldId id="843" r:id="rId69"/>
    <p:sldId id="852" r:id="rId70"/>
    <p:sldId id="846" r:id="rId71"/>
    <p:sldId id="847" r:id="rId72"/>
    <p:sldId id="848" r:id="rId73"/>
    <p:sldId id="872" r:id="rId74"/>
    <p:sldId id="879" r:id="rId75"/>
    <p:sldId id="876" r:id="rId76"/>
    <p:sldId id="877" r:id="rId77"/>
    <p:sldId id="878" r:id="rId78"/>
    <p:sldId id="882" r:id="rId79"/>
    <p:sldId id="810" r:id="rId80"/>
    <p:sldId id="886" r:id="rId81"/>
    <p:sldId id="884" r:id="rId82"/>
    <p:sldId id="885" r:id="rId83"/>
    <p:sldId id="883" r:id="rId84"/>
    <p:sldId id="800" r:id="rId85"/>
    <p:sldId id="801" r:id="rId86"/>
    <p:sldId id="802" r:id="rId87"/>
    <p:sldId id="797" r:id="rId88"/>
    <p:sldId id="891" r:id="rId89"/>
    <p:sldId id="897" r:id="rId90"/>
    <p:sldId id="892" r:id="rId91"/>
    <p:sldId id="896" r:id="rId92"/>
    <p:sldId id="893" r:id="rId93"/>
    <p:sldId id="894" r:id="rId94"/>
    <p:sldId id="895" r:id="rId95"/>
    <p:sldId id="855" r:id="rId96"/>
    <p:sldId id="856" r:id="rId97"/>
    <p:sldId id="857" r:id="rId98"/>
    <p:sldId id="858" r:id="rId99"/>
    <p:sldId id="859" r:id="rId100"/>
    <p:sldId id="860" r:id="rId101"/>
    <p:sldId id="318" r:id="rId102"/>
  </p:sldIdLst>
  <p:sldSz cx="12192000" cy="6858000"/>
  <p:notesSz cx="7104063" cy="10234613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7" userDrawn="1">
          <p15:clr>
            <a:srgbClr val="A4A3A4"/>
          </p15:clr>
        </p15:guide>
        <p15:guide id="2" orient="horz" pos="73" userDrawn="1">
          <p15:clr>
            <a:srgbClr val="A4A3A4"/>
          </p15:clr>
        </p15:guide>
        <p15:guide id="3" orient="horz" pos="4064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151" userDrawn="1">
          <p15:clr>
            <a:srgbClr val="A4A3A4"/>
          </p15:clr>
        </p15:guide>
        <p15:guide id="6" pos="75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9F1"/>
    <a:srgbClr val="F58536"/>
    <a:srgbClr val="FEFEFE"/>
    <a:srgbClr val="002B62"/>
    <a:srgbClr val="D6E8FF"/>
    <a:srgbClr val="00325F"/>
    <a:srgbClr val="153C6F"/>
    <a:srgbClr val="1E4474"/>
    <a:srgbClr val="D7E6F9"/>
    <a:srgbClr val="96B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72" autoAdjust="0"/>
    <p:restoredTop sz="95320" autoAdjust="0"/>
  </p:normalViewPr>
  <p:slideViewPr>
    <p:cSldViewPr>
      <p:cViewPr varScale="1">
        <p:scale>
          <a:sx n="96" d="100"/>
          <a:sy n="96" d="100"/>
        </p:scale>
        <p:origin x="84" y="228"/>
      </p:cViewPr>
      <p:guideLst>
        <p:guide orient="horz" pos="527"/>
        <p:guide orient="horz" pos="73"/>
        <p:guide orient="horz" pos="4064"/>
        <p:guide pos="3840"/>
        <p:guide pos="151"/>
        <p:guide pos="75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7812"/>
    </p:cViewPr>
  </p:sorterViewPr>
  <p:notesViewPr>
    <p:cSldViewPr>
      <p:cViewPr varScale="1">
        <p:scale>
          <a:sx n="81" d="100"/>
          <a:sy n="81" d="100"/>
        </p:scale>
        <p:origin x="3990" y="114"/>
      </p:cViewPr>
      <p:guideLst>
        <p:guide orient="horz" pos="3223"/>
        <p:guide pos="2238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428" cy="511731"/>
          </a:xfrm>
          <a:prstGeom prst="rect">
            <a:avLst/>
          </a:prstGeom>
        </p:spPr>
        <p:txBody>
          <a:bodyPr vert="horz" lIns="95484" tIns="47742" rIns="95484" bIns="47742" rtlCol="0"/>
          <a:lstStyle>
            <a:lvl1pPr algn="l">
              <a:defRPr sz="1200"/>
            </a:lvl1pPr>
          </a:lstStyle>
          <a:p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4023992" y="1"/>
            <a:ext cx="3078428" cy="511731"/>
          </a:xfrm>
          <a:prstGeom prst="rect">
            <a:avLst/>
          </a:prstGeom>
        </p:spPr>
        <p:txBody>
          <a:bodyPr vert="horz" lIns="95484" tIns="47742" rIns="95484" bIns="47742" rtlCol="0"/>
          <a:lstStyle>
            <a:lvl1pPr algn="r">
              <a:defRPr sz="1200"/>
            </a:lvl1pPr>
          </a:lstStyle>
          <a:p>
            <a:fld id="{D829EBEE-5DBD-45D0-BA62-80122688BEB8}" type="datetimeFigureOut">
              <a:rPr kumimoji="1" lang="ja-JP" altLang="en-US" smtClean="0">
                <a:ea typeface="メイリオ" panose="020B0604030504040204" pitchFamily="50" charset="-128"/>
              </a:rPr>
              <a:t>2021/6/1</a:t>
            </a:fld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9721107"/>
            <a:ext cx="3078428" cy="511731"/>
          </a:xfrm>
          <a:prstGeom prst="rect">
            <a:avLst/>
          </a:prstGeom>
        </p:spPr>
        <p:txBody>
          <a:bodyPr vert="horz" lIns="95484" tIns="47742" rIns="95484" bIns="47742" rtlCol="0" anchor="b"/>
          <a:lstStyle>
            <a:lvl1pPr algn="l">
              <a:defRPr sz="1200"/>
            </a:lvl1pPr>
          </a:lstStyle>
          <a:p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8" cy="511731"/>
          </a:xfrm>
          <a:prstGeom prst="rect">
            <a:avLst/>
          </a:prstGeom>
        </p:spPr>
        <p:txBody>
          <a:bodyPr vert="horz" lIns="95484" tIns="47742" rIns="95484" bIns="47742" rtlCol="0" anchor="b"/>
          <a:lstStyle>
            <a:lvl1pPr algn="r">
              <a:defRPr sz="1200"/>
            </a:lvl1pPr>
          </a:lstStyle>
          <a:p>
            <a:fld id="{6322DB22-2E22-491B-AA6C-F689DB200DBB}" type="slidenum">
              <a:rPr kumimoji="1" lang="ja-JP" altLang="en-US" smtClean="0">
                <a:ea typeface="メイリオ" panose="020B0604030504040204" pitchFamily="50" charset="-128"/>
              </a:rPr>
              <a:t>‹#›</a:t>
            </a:fld>
            <a:endParaRPr kumimoji="1" lang="ja-JP" altLang="en-US" dirty="0"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1050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3992" y="1"/>
            <a:ext cx="3078428" cy="296556"/>
          </a:xfrm>
          <a:prstGeom prst="rect">
            <a:avLst/>
          </a:prstGeom>
        </p:spPr>
        <p:txBody>
          <a:bodyPr vert="horz" lIns="95484" tIns="47742" rIns="95484" bIns="47742" rtlCol="0"/>
          <a:lstStyle>
            <a:lvl1pPr algn="r">
              <a:defRPr sz="1000">
                <a:ea typeface="メイリオ" panose="020B0604030504040204" pitchFamily="50" charset="-128"/>
              </a:defRPr>
            </a:lvl1pPr>
          </a:lstStyle>
          <a:p>
            <a:fld id="{4B26993D-C081-44EB-B0F5-A9F467792B62}" type="datetimeFigureOut">
              <a:rPr lang="ja-JP" altLang="en-US" smtClean="0"/>
              <a:pPr/>
              <a:t>2021/6/1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3992" y="9938893"/>
            <a:ext cx="3078428" cy="296556"/>
          </a:xfrm>
          <a:prstGeom prst="rect">
            <a:avLst/>
          </a:prstGeom>
        </p:spPr>
        <p:txBody>
          <a:bodyPr vert="horz" lIns="95484" tIns="47742" rIns="95484" bIns="47742" rtlCol="0" anchor="b"/>
          <a:lstStyle>
            <a:lvl1pPr algn="r">
              <a:defRPr sz="1000">
                <a:ea typeface="メイリオ" panose="020B0604030504040204" pitchFamily="50" charset="-128"/>
              </a:defRPr>
            </a:lvl1pPr>
          </a:lstStyle>
          <a:p>
            <a:fld id="{CFBBA293-708C-4261-9FD1-AE04041D5F7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スライド イメージ プレースホルダー 7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444500"/>
            <a:ext cx="682148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68" tIns="47334" rIns="94668" bIns="47334" rtlCol="0" anchor="ctr"/>
          <a:lstStyle/>
          <a:p>
            <a:endParaRPr lang="ja-JP" altLang="en-US"/>
          </a:p>
        </p:txBody>
      </p:sp>
      <p:sp>
        <p:nvSpPr>
          <p:cNvPr id="9" name="ノート プレースホルダー 8"/>
          <p:cNvSpPr>
            <a:spLocks noGrp="1"/>
          </p:cNvSpPr>
          <p:nvPr>
            <p:ph type="body" sz="quarter" idx="3"/>
          </p:nvPr>
        </p:nvSpPr>
        <p:spPr>
          <a:xfrm>
            <a:off x="95595" y="4448337"/>
            <a:ext cx="6912874" cy="5375074"/>
          </a:xfrm>
          <a:prstGeom prst="rect">
            <a:avLst/>
          </a:prstGeom>
        </p:spPr>
        <p:txBody>
          <a:bodyPr vert="horz" lIns="0" tIns="47334" rIns="0" bIns="47334" rtlCol="0"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525029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1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1pPr>
    <a:lvl2pPr marL="4572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2pPr>
    <a:lvl3pPr marL="9144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3pPr>
    <a:lvl4pPr marL="13716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4pPr>
    <a:lvl5pPr marL="18288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Titl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3105369"/>
            <a:ext cx="11712000" cy="528794"/>
          </a:xfrm>
        </p:spPr>
        <p:txBody>
          <a:bodyPr anchor="b" anchorCtr="0">
            <a:spAutoFit/>
          </a:bodyPr>
          <a:lstStyle>
            <a:lvl1pPr algn="ctr">
              <a:defRPr sz="3200">
                <a:solidFill>
                  <a:schemeClr val="accent6"/>
                </a:solidFill>
                <a:effectLst/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>
          <a:xfrm>
            <a:off x="249031" y="260560"/>
            <a:ext cx="8496000" cy="3600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ja-JP" altLang="en-US" dirty="0" smtClean="0"/>
              <a:t>宛先がある場合は入力</a:t>
            </a:r>
            <a:endParaRPr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39352" y="6021360"/>
            <a:ext cx="8736969" cy="400110"/>
          </a:xfrm>
        </p:spPr>
        <p:txBody>
          <a:bodyPr wrap="square">
            <a:sp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  <a:lvl2pPr marL="72000" indent="0">
              <a:buNone/>
              <a:defRPr>
                <a:solidFill>
                  <a:schemeClr val="bg1"/>
                </a:solidFill>
              </a:defRPr>
            </a:lvl2pPr>
            <a:lvl3pPr marL="222962" indent="0">
              <a:buNone/>
              <a:defRPr>
                <a:solidFill>
                  <a:schemeClr val="bg1"/>
                </a:solidFill>
              </a:defRPr>
            </a:lvl3pPr>
            <a:lvl4pPr marL="327787" indent="0">
              <a:buNone/>
              <a:defRPr>
                <a:solidFill>
                  <a:schemeClr val="bg1"/>
                </a:solidFill>
              </a:defRPr>
            </a:lvl4pPr>
            <a:lvl5pPr marL="311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年月　部署名　氏名など　適宜改行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871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Content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631380" y="430930"/>
            <a:ext cx="9792000" cy="405683"/>
          </a:xfrm>
        </p:spPr>
        <p:txBody>
          <a:bodyPr wrap="square" anchor="b">
            <a:spAutoFit/>
          </a:bodyPr>
          <a:lstStyle>
            <a:lvl1pPr>
              <a:defRPr b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目次 のタイトルを入力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631380" y="1116000"/>
            <a:ext cx="9792000" cy="5112000"/>
          </a:xfrm>
        </p:spPr>
        <p:txBody>
          <a:bodyPr wrap="square">
            <a:noAutofit/>
          </a:bodyPr>
          <a:lstStyle>
            <a:lvl1pPr marL="0" indent="0">
              <a:lnSpc>
                <a:spcPct val="140000"/>
              </a:lnSpc>
              <a:spcBef>
                <a:spcPts val="50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180000" indent="0">
              <a:lnSpc>
                <a:spcPct val="100000"/>
              </a:lnSpc>
              <a:spcBef>
                <a:spcPts val="500"/>
              </a:spcBef>
              <a:buNone/>
              <a:defRPr sz="1800" b="0">
                <a:solidFill>
                  <a:schemeClr val="tx1"/>
                </a:solidFill>
              </a:defRPr>
            </a:lvl2pPr>
            <a:lvl3pPr marL="360000" indent="0">
              <a:lnSpc>
                <a:spcPct val="100000"/>
              </a:lnSpc>
              <a:spcBef>
                <a:spcPts val="500"/>
              </a:spcBef>
              <a:buNone/>
              <a:defRPr b="0">
                <a:solidFill>
                  <a:schemeClr val="tx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500"/>
              </a:spcBef>
              <a:buNone/>
              <a:defRPr b="0">
                <a:solidFill>
                  <a:schemeClr val="tx1"/>
                </a:solidFill>
              </a:defRPr>
            </a:lvl4pPr>
            <a:lvl5pPr marL="68580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項目を入力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217799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F7B58-CA8C-4B8C-8B42-BBA3C1BC04D7}" type="datetimeFigureOut">
              <a:rPr kumimoji="1" lang="ja-JP" altLang="en-US" smtClean="0"/>
              <a:t>2021/6/1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A3D2F-D7EA-46E7-8C08-2D9F63D3FF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806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tIns="36000" bIns="0">
            <a:norm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9009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350" y="836712"/>
            <a:ext cx="11713301" cy="561647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noProof="0" dirty="0" smtClean="0"/>
            </a:lvl1pPr>
            <a:lvl2pPr>
              <a:defRPr lang="ja-JP" altLang="en-US" noProof="0" dirty="0" smtClean="0"/>
            </a:lvl2pPr>
            <a:lvl3pPr>
              <a:defRPr lang="ja-JP" altLang="en-US" noProof="0" dirty="0" smtClean="0"/>
            </a:lvl3pPr>
            <a:lvl4pPr>
              <a:defRPr lang="ja-JP" altLang="en-US" noProof="0" dirty="0" smtClean="0"/>
            </a:lvl4pPr>
          </a:lstStyle>
          <a:p>
            <a:pPr lvl="0"/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83392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1 lin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37716" y="836613"/>
            <a:ext cx="11713635" cy="432000"/>
          </a:xfrm>
          <a:prstGeom prst="roundRect">
            <a:avLst>
              <a:gd name="adj" fmla="val 13830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72000" bIns="36000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72000" indent="0">
              <a:buNone/>
              <a:defRPr/>
            </a:lvl2pPr>
            <a:lvl3pPr marL="222962" indent="0">
              <a:buNone/>
              <a:defRPr/>
            </a:lvl3pPr>
            <a:lvl4pPr marL="327787" indent="0">
              <a:buNone/>
              <a:defRPr/>
            </a:lvl4pPr>
            <a:lvl5pPr marL="31140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行でおさまる場合はこのレイアウトで入力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185" y="1413188"/>
            <a:ext cx="11713633" cy="504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43466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2 lines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9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39184" y="836613"/>
            <a:ext cx="11712000" cy="756000"/>
          </a:xfrm>
          <a:prstGeom prst="roundRect">
            <a:avLst>
              <a:gd name="adj" fmla="val 7924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72000" bIns="36000" anchor="ctr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72000" indent="0">
              <a:buNone/>
              <a:defRPr/>
            </a:lvl2pPr>
            <a:lvl3pPr marL="222962" indent="0">
              <a:buNone/>
              <a:defRPr/>
            </a:lvl3pPr>
            <a:lvl4pPr marL="327787" indent="0">
              <a:buNone/>
              <a:defRPr/>
            </a:lvl4pPr>
            <a:lvl5pPr marL="31140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行にわたる場合は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このレイアウトで入力</a:t>
            </a:r>
            <a:endParaRPr kumimoji="1" lang="ja-JP" altLang="en-US" dirty="0"/>
          </a:p>
        </p:txBody>
      </p:sp>
      <p:sp>
        <p:nvSpPr>
          <p:cNvPr id="10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7883" y="1737188"/>
            <a:ext cx="11713301" cy="4714412"/>
          </a:xfrm>
        </p:spPr>
        <p:txBody>
          <a:bodyPr vert="horz" lIns="90000" tIns="46800" rIns="90000" bIns="46800" rtlCol="0">
            <a:no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marR="0" lvl="0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本文を入力</a:t>
            </a:r>
          </a:p>
          <a:p>
            <a:pPr marR="0" lvl="1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marR="0" lvl="2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marR="0" lvl="3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86924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184" y="836613"/>
            <a:ext cx="5664000" cy="56165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  <p:sp>
        <p:nvSpPr>
          <p:cNvPr id="7" name="コンテンツ プレースホルダー"/>
          <p:cNvSpPr>
            <a:spLocks noGrp="1"/>
          </p:cNvSpPr>
          <p:nvPr>
            <p:ph sz="quarter" idx="11" hasCustomPrompt="1"/>
          </p:nvPr>
        </p:nvSpPr>
        <p:spPr bwMode="gray">
          <a:xfrm>
            <a:off x="6288817" y="836613"/>
            <a:ext cx="5664000" cy="56165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61328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686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rporate 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0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SectionHeader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184" y="3045073"/>
            <a:ext cx="11712000" cy="467239"/>
          </a:xfrm>
        </p:spPr>
        <p:txBody>
          <a:bodyPr wrap="square" anchor="b">
            <a:sp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39184" y="4365130"/>
            <a:ext cx="9601200" cy="1269578"/>
          </a:xfrm>
        </p:spPr>
        <p:txBody>
          <a:bodyPr>
            <a:spAutoFit/>
          </a:bodyPr>
          <a:lstStyle>
            <a:lvl1pPr marL="0" indent="0">
              <a:buNone/>
              <a:defRPr b="0"/>
            </a:lvl1pPr>
            <a:lvl2pPr marL="72000" indent="0">
              <a:buNone/>
              <a:defRPr sz="1800" b="0"/>
            </a:lvl2pPr>
            <a:lvl3pPr marL="222962" indent="0">
              <a:buNone/>
              <a:defRPr b="0"/>
            </a:lvl3pPr>
            <a:lvl4pPr marL="327787" indent="0">
              <a:buNone/>
              <a:defRPr b="0"/>
            </a:lvl4pPr>
            <a:lvl5pPr marL="31140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サブタイトルを入力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313612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_Title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 プレースホルダー"/>
          <p:cNvSpPr>
            <a:spLocks noGrp="1"/>
          </p:cNvSpPr>
          <p:nvPr>
            <p:ph type="title"/>
          </p:nvPr>
        </p:nvSpPr>
        <p:spPr bwMode="gray">
          <a:xfrm>
            <a:off x="239184" y="108000"/>
            <a:ext cx="11713633" cy="468000"/>
          </a:xfrm>
          <a:prstGeom prst="rect">
            <a:avLst/>
          </a:prstGeom>
        </p:spPr>
        <p:txBody>
          <a:bodyPr vert="horz" lIns="91440" tIns="36000" rIns="91440" bIns="0" rtlCol="0" anchor="ctr">
            <a:no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"/>
          <p:cNvSpPr>
            <a:spLocks noGrp="1"/>
          </p:cNvSpPr>
          <p:nvPr>
            <p:ph type="body" idx="1"/>
          </p:nvPr>
        </p:nvSpPr>
        <p:spPr bwMode="gray">
          <a:xfrm>
            <a:off x="239183" y="836614"/>
            <a:ext cx="11713635" cy="561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8" name="PageNumber"/>
          <p:cNvSpPr txBox="1"/>
          <p:nvPr userDrawn="1"/>
        </p:nvSpPr>
        <p:spPr bwMode="black">
          <a:xfrm>
            <a:off x="11088693" y="6606080"/>
            <a:ext cx="912000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F5524-168B-428D-88E2-BCDC17194B25}" type="slidenum">
              <a:rPr kumimoji="1" lang="ja-JP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fidential"/>
          <p:cNvSpPr txBox="1"/>
          <p:nvPr userDrawn="1"/>
        </p:nvSpPr>
        <p:spPr bwMode="black">
          <a:xfrm>
            <a:off x="158146" y="6599089"/>
            <a:ext cx="2193335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Exastro</a:t>
            </a:r>
            <a:endParaRPr kumimoji="1" lang="en-US" altLang="ja-JP" sz="8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157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9" r:id="rId2"/>
    <p:sldLayoutId id="2147483670" r:id="rId3"/>
    <p:sldLayoutId id="2147483672" r:id="rId4"/>
    <p:sldLayoutId id="2147483695" r:id="rId5"/>
    <p:sldLayoutId id="2147483673" r:id="rId6"/>
    <p:sldLayoutId id="2147483674" r:id="rId7"/>
    <p:sldLayoutId id="2147483702" r:id="rId8"/>
    <p:sldLayoutId id="2147483703" r:id="rId9"/>
    <p:sldLayoutId id="2147483704" r:id="rId10"/>
    <p:sldLayoutId id="2147483705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9pPr>
    </p:titleStyle>
    <p:bodyStyle>
      <a:lvl1pPr marL="180000" indent="-180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▌"/>
        <a:defRPr kumimoji="1" sz="2000" b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Wingdings" pitchFamily="2" charset="2"/>
        <a:buChar char="l"/>
        <a:defRPr kumimoji="1" sz="1600" b="0">
          <a:solidFill>
            <a:schemeClr val="tx1"/>
          </a:solidFill>
          <a:latin typeface="+mn-lt"/>
          <a:ea typeface="+mn-ea"/>
        </a:defRPr>
      </a:lvl2pPr>
      <a:lvl3pPr marL="468000" indent="-108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•"/>
        <a:defRPr kumimoji="1" sz="1400" b="0">
          <a:solidFill>
            <a:schemeClr val="tx1"/>
          </a:solidFill>
          <a:latin typeface="+mn-lt"/>
          <a:ea typeface="+mn-ea"/>
        </a:defRPr>
      </a:lvl3pPr>
      <a:lvl4pPr marL="576000" indent="-108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Tahoma" pitchFamily="34" charset="0"/>
        <a:buChar char="–"/>
        <a:defRPr kumimoji="1" sz="1200" b="0">
          <a:solidFill>
            <a:schemeClr val="tx1"/>
          </a:solidFill>
          <a:latin typeface="+mn-lt"/>
          <a:ea typeface="+mn-ea"/>
        </a:defRPr>
      </a:lvl4pPr>
      <a:lvl5pPr marL="735013" indent="-157163" algn="l" rtl="0" eaLnBrk="0" fontAlgn="base" hangingPunct="0">
        <a:spcBef>
          <a:spcPct val="20000"/>
        </a:spcBef>
        <a:spcAft>
          <a:spcPct val="0"/>
        </a:spcAft>
        <a:buClr>
          <a:schemeClr val="accent6"/>
        </a:buClr>
        <a:buChar char="≫"/>
        <a:defRPr kumimoji="1" sz="1200" b="1">
          <a:solidFill>
            <a:schemeClr val="tx1"/>
          </a:solidFill>
          <a:latin typeface="+mj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xastro-suite.github.io/it-automation-docs/learn_ja.html" TargetMode="External"/><Relationship Id="rId2" Type="http://schemas.openxmlformats.org/officeDocument/2006/relationships/hyperlink" Target="https://exastro-suite.github.io/it-automation-docs/documents_ja.html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ja_jp/AWSEC2/latest/UserGuide/ec2-key-pairs.html" TargetMode="External"/><Relationship Id="rId2" Type="http://schemas.openxmlformats.org/officeDocument/2006/relationships/hyperlink" Target="https://docs.aws.amazon.com/ja_jp/AWSEC2/latest/UserGuide/AMIs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ws.amazon.com/jp/certificate-manager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ja-jp/microsoftteams/platform/webhooks-and-connectors/how-to/add-incoming-webhook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30.svg"/><Relationship Id="rId51" Type="http://schemas.openxmlformats.org/officeDocument/2006/relationships/image" Target="../media/image91.svg"/><Relationship Id="rId18" Type="http://schemas.openxmlformats.org/officeDocument/2006/relationships/image" Target="../media/image16.svg"/><Relationship Id="rId72" Type="http://schemas.openxmlformats.org/officeDocument/2006/relationships/image" Target="../media/image27.png"/><Relationship Id="rId34" Type="http://schemas.openxmlformats.org/officeDocument/2006/relationships/image" Target="../media/image1296.svg"/><Relationship Id="rId47" Type="http://schemas.openxmlformats.org/officeDocument/2006/relationships/image" Target="../media/image15.png"/><Relationship Id="rId50" Type="http://schemas.openxmlformats.org/officeDocument/2006/relationships/image" Target="../media/image16.png"/><Relationship Id="rId68" Type="http://schemas.openxmlformats.org/officeDocument/2006/relationships/image" Target="../media/image23.png"/><Relationship Id="rId33" Type="http://schemas.openxmlformats.org/officeDocument/2006/relationships/image" Target="../media/image9.png"/><Relationship Id="rId17" Type="http://schemas.openxmlformats.org/officeDocument/2006/relationships/image" Target="../media/image57.svg"/><Relationship Id="rId38" Type="http://schemas.openxmlformats.org/officeDocument/2006/relationships/image" Target="../media/image13.png"/><Relationship Id="rId46" Type="http://schemas.openxmlformats.org/officeDocument/2006/relationships/image" Target="../media/image97.svg"/><Relationship Id="rId7" Type="http://schemas.openxmlformats.org/officeDocument/2006/relationships/image" Target="../media/image1399.svg"/><Relationship Id="rId67" Type="http://schemas.openxmlformats.org/officeDocument/2006/relationships/image" Target="../media/image22.png"/><Relationship Id="rId71" Type="http://schemas.openxmlformats.org/officeDocument/2006/relationships/image" Target="../media/image26.png"/><Relationship Id="rId2" Type="http://schemas.openxmlformats.org/officeDocument/2006/relationships/image" Target="../media/image6.png"/><Relationship Id="rId62" Type="http://schemas.openxmlformats.org/officeDocument/2006/relationships/image" Target="../media/image19.png"/><Relationship Id="rId20" Type="http://schemas.openxmlformats.org/officeDocument/2006/relationships/image" Target="../media/image1248.svg"/><Relationship Id="rId70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32" Type="http://schemas.openxmlformats.org/officeDocument/2006/relationships/image" Target="../media/image8.png"/><Relationship Id="rId37" Type="http://schemas.openxmlformats.org/officeDocument/2006/relationships/image" Target="../media/image12.png"/><Relationship Id="rId45" Type="http://schemas.openxmlformats.org/officeDocument/2006/relationships/image" Target="../media/image14.png"/><Relationship Id="rId11" Type="http://schemas.openxmlformats.org/officeDocument/2006/relationships/image" Target="../media/image18.svg"/><Relationship Id="rId66" Type="http://schemas.openxmlformats.org/officeDocument/2006/relationships/image" Target="../media/image21.png"/><Relationship Id="rId58" Type="http://schemas.openxmlformats.org/officeDocument/2006/relationships/image" Target="../media/image47.svg"/><Relationship Id="rId28" Type="http://schemas.openxmlformats.org/officeDocument/2006/relationships/image" Target="../media/image7.png"/><Relationship Id="rId15" Type="http://schemas.openxmlformats.org/officeDocument/2006/relationships/image" Target="../media/image208.svg"/><Relationship Id="rId36" Type="http://schemas.openxmlformats.org/officeDocument/2006/relationships/image" Target="../media/image11.png"/><Relationship Id="rId5" Type="http://schemas.openxmlformats.org/officeDocument/2006/relationships/image" Target="../media/image14.svg"/><Relationship Id="rId49" Type="http://schemas.openxmlformats.org/officeDocument/2006/relationships/image" Target="../media/image28.svg"/><Relationship Id="rId61" Type="http://schemas.openxmlformats.org/officeDocument/2006/relationships/image" Target="../media/image18.png"/><Relationship Id="rId31" Type="http://schemas.openxmlformats.org/officeDocument/2006/relationships/image" Target="../media/image948.svg"/><Relationship Id="rId44" Type="http://schemas.openxmlformats.org/officeDocument/2006/relationships/image" Target="../media/image104.svg"/><Relationship Id="rId52" Type="http://schemas.openxmlformats.org/officeDocument/2006/relationships/image" Target="../media/image17.png"/><Relationship Id="rId60" Type="http://schemas.openxmlformats.org/officeDocument/2006/relationships/image" Target="../media/image43.svg"/><Relationship Id="rId65" Type="http://schemas.openxmlformats.org/officeDocument/2006/relationships/image" Target="../media/image20.png"/><Relationship Id="rId27" Type="http://schemas.openxmlformats.org/officeDocument/2006/relationships/image" Target="../media/image20.svg"/><Relationship Id="rId35" Type="http://schemas.openxmlformats.org/officeDocument/2006/relationships/image" Target="../media/image10.png"/><Relationship Id="rId64" Type="http://schemas.openxmlformats.org/officeDocument/2006/relationships/image" Target="../media/image336.svg"/><Relationship Id="rId69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ja-jp/microsoftteams/platform/webhooks-and-connectors/how-to/add-incoming-webhook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6810" y="2564880"/>
            <a:ext cx="11712000" cy="2252343"/>
          </a:xfrm>
        </p:spPr>
        <p:txBody>
          <a:bodyPr/>
          <a:lstStyle/>
          <a:p>
            <a:r>
              <a:rPr lang="en-US" altLang="ja-JP" sz="4800" b="1" dirty="0" err="1"/>
              <a:t>CloudSystem</a:t>
            </a:r>
            <a:r>
              <a:rPr lang="ja-JP" altLang="en-US" sz="4800" b="1" smtClean="0"/>
              <a:t>テンプレート</a:t>
            </a:r>
            <a:r>
              <a:rPr lang="en-US" altLang="ja-JP" sz="4800" b="1" smtClean="0"/>
              <a:t/>
            </a:r>
            <a:br>
              <a:rPr lang="en-US" altLang="ja-JP" sz="4800" b="1" smtClean="0"/>
            </a:br>
            <a:r>
              <a:rPr lang="en-US" altLang="ja-JP" sz="4800" b="1" smtClean="0"/>
              <a:t>1st Model</a:t>
            </a:r>
            <a:r>
              <a:rPr lang="en-US" altLang="ja-JP" sz="4800" b="1" dirty="0" smtClean="0"/>
              <a:t/>
            </a:r>
            <a:br>
              <a:rPr lang="en-US" altLang="ja-JP" sz="4800" b="1" dirty="0" smtClean="0"/>
            </a:br>
            <a:r>
              <a:rPr lang="ja-JP" altLang="en-US" sz="4800" b="1" dirty="0" smtClean="0"/>
              <a:t>導入手順</a:t>
            </a:r>
            <a:r>
              <a:rPr lang="ja-JP" altLang="en-US" sz="4800" b="1" dirty="0"/>
              <a:t>書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0"/>
          </p:nvPr>
        </p:nvSpPr>
        <p:spPr>
          <a:xfrm>
            <a:off x="239352" y="6165380"/>
            <a:ext cx="8736969" cy="400110"/>
          </a:xfrm>
        </p:spPr>
        <p:txBody>
          <a:bodyPr/>
          <a:lstStyle/>
          <a:p>
            <a:r>
              <a:rPr lang="ja-JP" altLang="en-US" dirty="0"/>
              <a:t>第</a:t>
            </a:r>
            <a:r>
              <a:rPr lang="en-US" altLang="ja-JP" smtClean="0"/>
              <a:t>1.1</a:t>
            </a:r>
            <a:r>
              <a:rPr lang="ja-JP" altLang="en-US" smtClean="0"/>
              <a:t>版</a:t>
            </a:r>
            <a:r>
              <a:rPr lang="en-US" altLang="ja-JP" dirty="0" smtClean="0"/>
              <a:t> </a:t>
            </a:r>
            <a:r>
              <a:rPr lang="ja-JP" altLang="en-US" dirty="0"/>
              <a:t>（</a:t>
            </a:r>
            <a:r>
              <a:rPr lang="en-US" altLang="ja-JP" dirty="0"/>
              <a:t>ITA</a:t>
            </a:r>
            <a:r>
              <a:rPr lang="ja-JP" altLang="en-US" dirty="0"/>
              <a:t>バージョン</a:t>
            </a:r>
            <a:r>
              <a:rPr lang="en-US" altLang="ja-JP" dirty="0" smtClean="0"/>
              <a:t>1.7.1</a:t>
            </a:r>
            <a:r>
              <a:rPr lang="ja-JP" altLang="en-US" dirty="0" smtClean="0"/>
              <a:t>版</a:t>
            </a:r>
            <a:r>
              <a:rPr lang="en-US" altLang="ja-JP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816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Ⅱ.1st</a:t>
            </a:r>
            <a:r>
              <a:rPr lang="ja-JP" altLang="en-US" smtClean="0"/>
              <a:t>モデル</a:t>
            </a:r>
            <a:r>
              <a:rPr kumimoji="1" lang="ja-JP" altLang="en-US" smtClean="0"/>
              <a:t>導入</a:t>
            </a:r>
            <a:r>
              <a:rPr kumimoji="1" lang="ja-JP" altLang="en-US" dirty="0" smtClean="0"/>
              <a:t>手順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735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Ⅴ.Conductor / 2.</a:t>
            </a:r>
            <a:r>
              <a:rPr lang="ja-JP" altLang="en-US"/>
              <a:t>クラス一覧</a:t>
            </a:r>
            <a:r>
              <a:rPr lang="en-US" altLang="ja-JP" smtClean="0"/>
              <a:t>(4/4</a:t>
            </a:r>
            <a:r>
              <a:rPr lang="en-US" altLang="ja-JP"/>
              <a:t>)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 txBox="1">
            <a:spLocks/>
          </p:cNvSpPr>
          <p:nvPr/>
        </p:nvSpPr>
        <p:spPr bwMode="gray">
          <a:xfrm>
            <a:off x="61176" y="908650"/>
            <a:ext cx="3154424" cy="267886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sz="1200"/>
              <a:t>削除</a:t>
            </a:r>
            <a:r>
              <a:rPr lang="ja-JP" altLang="en-US" sz="1200" smtClean="0"/>
              <a:t>用</a:t>
            </a:r>
            <a:r>
              <a:rPr lang="en-US" altLang="ja-JP" sz="1200" smtClean="0"/>
              <a:t>Conductor</a:t>
            </a:r>
            <a:r>
              <a:rPr lang="ja-JP" altLang="en-US" sz="1200" smtClean="0"/>
              <a:t>クラス一覧②</a:t>
            </a:r>
            <a:endParaRPr lang="ja-JP" altLang="en-US" sz="1200" dirty="0"/>
          </a:p>
        </p:txBody>
      </p:sp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076227"/>
              </p:ext>
            </p:extLst>
          </p:nvPr>
        </p:nvGraphicFramePr>
        <p:xfrm>
          <a:off x="166556" y="1156960"/>
          <a:ext cx="11449590" cy="2482953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44724">
                  <a:extLst>
                    <a:ext uri="{9D8B030D-6E8A-4147-A177-3AD203B41FA5}">
                      <a16:colId xmlns:a16="http://schemas.microsoft.com/office/drawing/2014/main" val="3282880927"/>
                    </a:ext>
                  </a:extLst>
                </a:gridCol>
                <a:gridCol w="3333717">
                  <a:extLst>
                    <a:ext uri="{9D8B030D-6E8A-4147-A177-3AD203B41FA5}">
                      <a16:colId xmlns:a16="http://schemas.microsoft.com/office/drawing/2014/main" val="2987667056"/>
                    </a:ext>
                  </a:extLst>
                </a:gridCol>
                <a:gridCol w="770853">
                  <a:extLst>
                    <a:ext uri="{9D8B030D-6E8A-4147-A177-3AD203B41FA5}">
                      <a16:colId xmlns:a16="http://schemas.microsoft.com/office/drawing/2014/main" val="1769640400"/>
                    </a:ext>
                  </a:extLst>
                </a:gridCol>
                <a:gridCol w="1582252">
                  <a:extLst>
                    <a:ext uri="{9D8B030D-6E8A-4147-A177-3AD203B41FA5}">
                      <a16:colId xmlns:a16="http://schemas.microsoft.com/office/drawing/2014/main" val="351759316"/>
                    </a:ext>
                  </a:extLst>
                </a:gridCol>
                <a:gridCol w="5018044">
                  <a:extLst>
                    <a:ext uri="{9D8B030D-6E8A-4147-A177-3AD203B41FA5}">
                      <a16:colId xmlns:a16="http://schemas.microsoft.com/office/drawing/2014/main" val="3010611914"/>
                    </a:ext>
                  </a:extLst>
                </a:gridCol>
              </a:tblGrid>
              <a:tr h="28839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smtClean="0"/>
                        <a:t>ID</a:t>
                      </a:r>
                      <a:endParaRPr kumimoji="1" lang="ja-JP" altLang="en-US" sz="105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smtClean="0"/>
                        <a:t>Conductor</a:t>
                      </a:r>
                      <a:r>
                        <a:rPr kumimoji="1" lang="ja-JP" altLang="en-US" sz="1050" smtClean="0"/>
                        <a:t>名称</a:t>
                      </a:r>
                      <a:endParaRPr kumimoji="1" lang="ja-JP" altLang="en-US" sz="105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smtClean="0"/>
                        <a:t>実行順序</a:t>
                      </a:r>
                      <a:endParaRPr kumimoji="1" lang="ja-JP" altLang="en-US" sz="105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smtClean="0"/>
                        <a:t>実行ユーザー名</a:t>
                      </a:r>
                      <a:endParaRPr kumimoji="1" lang="ja-JP" altLang="en-US" sz="105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smtClean="0"/>
                        <a:t>参照メニュー</a:t>
                      </a:r>
                      <a:endParaRPr kumimoji="1" lang="ja-JP" altLang="en-US" sz="105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877448"/>
                  </a:ext>
                </a:extLst>
              </a:tr>
              <a:tr h="4858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0" smtClean="0"/>
                        <a:t>100,012</a:t>
                      </a:r>
                      <a:endParaRPr kumimoji="1" lang="ja-JP" altLang="en-US" sz="100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100" smtClean="0"/>
                        <a:t>CloudFormation</a:t>
                      </a:r>
                      <a:r>
                        <a:rPr kumimoji="1" lang="ja-JP" altLang="en-US" sz="1050" smtClean="0"/>
                        <a:t>ロール </a:t>
                      </a:r>
                      <a:r>
                        <a:rPr kumimoji="1" lang="en-US" altLang="ja-JP" sz="1050" smtClean="0"/>
                        <a:t>/ </a:t>
                      </a:r>
                      <a:r>
                        <a:rPr kumimoji="1" lang="ja-JP" altLang="en-US" sz="1050" smtClean="0"/>
                        <a:t>削除</a:t>
                      </a:r>
                      <a:endParaRPr kumimoji="1" lang="ja-JP" altLang="en-US" sz="105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smtClean="0"/>
                        <a:t>3</a:t>
                      </a:r>
                      <a:endParaRPr kumimoji="1" lang="ja-JP" altLang="en-US" sz="105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50" smtClean="0"/>
                        <a:t>AWS</a:t>
                      </a:r>
                      <a:r>
                        <a:rPr kumimoji="1" lang="ja-JP" altLang="en-US" sz="1050" smtClean="0"/>
                        <a:t>管理者</a:t>
                      </a:r>
                      <a:endParaRPr kumimoji="1" lang="en-US" altLang="ja-JP" sz="1050" smtClean="0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・「基盤管理」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「共通パラメータ」</a:t>
                      </a:r>
                      <a:endParaRPr kumimoji="1" lang="en-US" altLang="ja-JP" sz="105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・「システム</a:t>
                      </a:r>
                      <a:r>
                        <a:rPr kumimoji="1" lang="en-US" altLang="ja-JP" sz="1050" smtClean="0"/>
                        <a:t>/</a:t>
                      </a:r>
                      <a:r>
                        <a:rPr kumimoji="1" lang="ja-JP" altLang="en-US" sz="1050" smtClean="0"/>
                        <a:t>シナリオ」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</a:t>
                      </a:r>
                      <a:r>
                        <a:rPr kumimoji="1" lang="en-US" altLang="ja-JP" sz="1050" smtClean="0"/>
                        <a:t>CloudFormation</a:t>
                      </a:r>
                      <a:r>
                        <a:rPr kumimoji="1" lang="ja-JP" altLang="en-US" sz="1050" smtClean="0"/>
                        <a:t>ロール」</a:t>
                      </a:r>
                      <a:endParaRPr kumimoji="1" lang="en-US" altLang="ja-JP" sz="105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・「通知先管理」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</a:t>
                      </a:r>
                      <a:r>
                        <a:rPr kumimoji="1" lang="en-US" altLang="ja-JP" sz="1050" smtClean="0"/>
                        <a:t>MS</a:t>
                      </a:r>
                      <a:r>
                        <a:rPr kumimoji="1" lang="ja-JP" altLang="en-US" sz="1050" baseline="0" smtClean="0"/>
                        <a:t> </a:t>
                      </a:r>
                      <a:r>
                        <a:rPr kumimoji="1" lang="en-US" altLang="ja-JP" sz="1050" baseline="0" smtClean="0"/>
                        <a:t>Teams</a:t>
                      </a:r>
                      <a:r>
                        <a:rPr kumimoji="1" lang="ja-JP" altLang="en-US" sz="1050" smtClean="0"/>
                        <a:t>」</a:t>
                      </a:r>
                      <a:endParaRPr kumimoji="1" lang="en-US" altLang="ja-JP" sz="105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</a:t>
                      </a:r>
                      <a:r>
                        <a:rPr kumimoji="1" lang="en-US" altLang="ja-JP" sz="1050" smtClean="0"/>
                        <a:t>AWS</a:t>
                      </a:r>
                      <a:r>
                        <a:rPr kumimoji="1" lang="ja-JP" altLang="en-US" sz="1050" smtClean="0"/>
                        <a:t>認証情報管理」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</a:t>
                      </a:r>
                      <a:r>
                        <a:rPr kumimoji="1" lang="en-US" altLang="ja-JP" sz="1050" smtClean="0"/>
                        <a:t>AWS</a:t>
                      </a:r>
                      <a:r>
                        <a:rPr kumimoji="1" lang="ja-JP" altLang="en-US" sz="1050" smtClean="0"/>
                        <a:t>管理者」</a:t>
                      </a:r>
                      <a:endParaRPr kumimoji="1" lang="en-US" altLang="ja-JP" sz="105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748274"/>
                  </a:ext>
                </a:extLst>
              </a:tr>
              <a:tr h="4858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0" smtClean="0"/>
                        <a:t>100,013</a:t>
                      </a:r>
                      <a:endParaRPr kumimoji="1" lang="ja-JP" altLang="en-US" sz="100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050" smtClean="0"/>
                        <a:t>オートスケール</a:t>
                      </a:r>
                      <a:r>
                        <a:rPr kumimoji="1" lang="en-US" altLang="ja-JP" sz="1050" smtClean="0"/>
                        <a:t>Web</a:t>
                      </a:r>
                      <a:r>
                        <a:rPr kumimoji="1" lang="ja-JP" altLang="en-US" sz="1050" smtClean="0"/>
                        <a:t>システム </a:t>
                      </a:r>
                      <a:r>
                        <a:rPr kumimoji="1" lang="en-US" altLang="ja-JP" sz="1050" smtClean="0"/>
                        <a:t>/ </a:t>
                      </a:r>
                      <a:r>
                        <a:rPr kumimoji="1" lang="ja-JP" altLang="en-US" sz="1050" smtClean="0"/>
                        <a:t>削除</a:t>
                      </a:r>
                      <a:endParaRPr kumimoji="1" lang="ja-JP" altLang="en-US" sz="105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smtClean="0"/>
                        <a:t>2</a:t>
                      </a:r>
                      <a:endParaRPr kumimoji="1" lang="ja-JP" altLang="en-US" sz="105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インフラ管理者</a:t>
                      </a:r>
                      <a:endParaRPr kumimoji="1" lang="en-US" altLang="ja-JP" sz="1050" smtClean="0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・「基盤管理」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「共通パラメータ」</a:t>
                      </a:r>
                      <a:endParaRPr kumimoji="1" lang="en-US" altLang="ja-JP" sz="105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・「システム</a:t>
                      </a:r>
                      <a:r>
                        <a:rPr kumimoji="1" lang="en-US" altLang="ja-JP" sz="1050" smtClean="0"/>
                        <a:t>/</a:t>
                      </a:r>
                      <a:r>
                        <a:rPr kumimoji="1" lang="ja-JP" altLang="en-US" sz="1050" smtClean="0"/>
                        <a:t>シナリオ」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「オートスケール</a:t>
                      </a:r>
                      <a:r>
                        <a:rPr kumimoji="1" lang="en-US" altLang="ja-JP" sz="1050" smtClean="0"/>
                        <a:t>Web</a:t>
                      </a:r>
                      <a:r>
                        <a:rPr kumimoji="1" lang="ja-JP" altLang="en-US" sz="1050" smtClean="0"/>
                        <a:t>システム」</a:t>
                      </a:r>
                      <a:endParaRPr kumimoji="1" lang="en-US" altLang="ja-JP" sz="105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・「通知先管理」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</a:t>
                      </a:r>
                      <a:r>
                        <a:rPr kumimoji="1" lang="en-US" altLang="ja-JP" sz="1050" smtClean="0"/>
                        <a:t>MS Teams</a:t>
                      </a:r>
                      <a:r>
                        <a:rPr kumimoji="1" lang="ja-JP" altLang="en-US" sz="1050" smtClean="0"/>
                        <a:t>」</a:t>
                      </a:r>
                      <a:endParaRPr kumimoji="1" lang="en-US" altLang="ja-JP" sz="105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</a:t>
                      </a:r>
                      <a:r>
                        <a:rPr kumimoji="1" lang="en-US" altLang="ja-JP" sz="1050" smtClean="0"/>
                        <a:t>AWS</a:t>
                      </a:r>
                      <a:r>
                        <a:rPr kumimoji="1" lang="ja-JP" altLang="en-US" sz="1050" smtClean="0"/>
                        <a:t>認証情報管理」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「インフラ管理者」</a:t>
                      </a:r>
                      <a:endParaRPr kumimoji="1" lang="en-US" altLang="ja-JP" sz="105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395751"/>
                  </a:ext>
                </a:extLst>
              </a:tr>
              <a:tr h="4858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0" smtClean="0"/>
                        <a:t>100,014</a:t>
                      </a:r>
                      <a:endParaRPr kumimoji="1" lang="ja-JP" altLang="en-US" sz="100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050" smtClean="0"/>
                        <a:t>セキュリティ付帯機能 </a:t>
                      </a:r>
                      <a:r>
                        <a:rPr kumimoji="1" lang="en-US" altLang="ja-JP" sz="1050" smtClean="0"/>
                        <a:t>/ </a:t>
                      </a:r>
                      <a:r>
                        <a:rPr kumimoji="1" lang="ja-JP" altLang="en-US" sz="1050" smtClean="0"/>
                        <a:t>削除</a:t>
                      </a:r>
                      <a:endParaRPr kumimoji="1" lang="ja-JP" altLang="en-US" sz="105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smtClean="0"/>
                        <a:t>1</a:t>
                      </a:r>
                      <a:endParaRPr kumimoji="1" lang="ja-JP" altLang="en-US" sz="105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インフラ管理者</a:t>
                      </a:r>
                      <a:endParaRPr kumimoji="1" lang="en-US" altLang="ja-JP" sz="1050" smtClean="0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・「基盤管理」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「共通パラメータ」</a:t>
                      </a:r>
                      <a:endParaRPr kumimoji="1" lang="en-US" altLang="ja-JP" sz="105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・「システム</a:t>
                      </a:r>
                      <a:r>
                        <a:rPr kumimoji="1" lang="en-US" altLang="ja-JP" sz="1050" smtClean="0"/>
                        <a:t>/</a:t>
                      </a:r>
                      <a:r>
                        <a:rPr kumimoji="1" lang="ja-JP" altLang="en-US" sz="1050" smtClean="0"/>
                        <a:t>シナリオ」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「セキュリティ付帯機能」</a:t>
                      </a:r>
                      <a:endParaRPr kumimoji="1" lang="en-US" altLang="ja-JP" sz="105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・「通知先管理」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</a:t>
                      </a:r>
                      <a:r>
                        <a:rPr kumimoji="1" lang="en-US" altLang="ja-JP" sz="1050" smtClean="0"/>
                        <a:t>MS Teams</a:t>
                      </a:r>
                      <a:r>
                        <a:rPr kumimoji="1" lang="ja-JP" altLang="en-US" sz="1050" smtClean="0"/>
                        <a:t>」</a:t>
                      </a:r>
                      <a:endParaRPr kumimoji="1" lang="en-US" altLang="ja-JP" sz="105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</a:t>
                      </a:r>
                      <a:r>
                        <a:rPr kumimoji="1" lang="en-US" altLang="ja-JP" sz="1050" smtClean="0"/>
                        <a:t>AWS</a:t>
                      </a:r>
                      <a:r>
                        <a:rPr kumimoji="1" lang="ja-JP" altLang="en-US" sz="1050" smtClean="0"/>
                        <a:t>認証情報管理」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「インフラ管理者」</a:t>
                      </a:r>
                      <a:endParaRPr kumimoji="1" lang="en-US" altLang="ja-JP" sz="105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874839"/>
                  </a:ext>
                </a:extLst>
              </a:tr>
            </a:tbl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8906829" y="910935"/>
            <a:ext cx="28531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smtClean="0"/>
              <a:t>【</a:t>
            </a:r>
            <a:r>
              <a:rPr kumimoji="1" lang="ja-JP" altLang="en-US" sz="800" smtClean="0"/>
              <a:t>凡例</a:t>
            </a:r>
            <a:r>
              <a:rPr kumimoji="1" lang="en-US" altLang="ja-JP" sz="800" smtClean="0"/>
              <a:t>】</a:t>
            </a:r>
            <a:r>
              <a:rPr kumimoji="1" lang="ja-JP" altLang="en-US" sz="800" smtClean="0"/>
              <a:t>「メニューグループ名」</a:t>
            </a:r>
            <a:r>
              <a:rPr kumimoji="1" lang="en-US" altLang="ja-JP" sz="800" smtClean="0"/>
              <a:t>&gt;</a:t>
            </a:r>
            <a:r>
              <a:rPr kumimoji="1" lang="ja-JP" altLang="en-US" sz="800" smtClean="0"/>
              <a:t>「メニュー名」</a:t>
            </a:r>
            <a:endParaRPr kumimoji="1" lang="ja-JP" altLang="en-US" sz="800"/>
          </a:p>
        </p:txBody>
      </p:sp>
    </p:spTree>
    <p:extLst>
      <p:ext uri="{BB962C8B-B14F-4D97-AF65-F5344CB8AC3E}">
        <p14:creationId xmlns:p14="http://schemas.microsoft.com/office/powerpoint/2010/main" val="31522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68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Ⅱ.1st</a:t>
            </a:r>
            <a:r>
              <a:rPr lang="ja-JP" altLang="en-US"/>
              <a:t>モデル導入</a:t>
            </a:r>
            <a:r>
              <a:rPr lang="ja-JP" altLang="en-US" smtClean="0"/>
              <a:t>手順</a:t>
            </a:r>
            <a:r>
              <a:rPr lang="en-US" altLang="ja-JP"/>
              <a:t> </a:t>
            </a:r>
            <a:r>
              <a:rPr lang="en-US" altLang="ja-JP" smtClean="0"/>
              <a:t>/ 1.</a:t>
            </a:r>
            <a:r>
              <a:rPr lang="ja-JP" altLang="en-US" smtClean="0"/>
              <a:t>導入準備</a:t>
            </a:r>
            <a:r>
              <a:rPr lang="en-US" altLang="ja-JP" smtClean="0"/>
              <a:t>(1/2</a:t>
            </a:r>
            <a:r>
              <a:rPr lang="en-US" altLang="ja-JP"/>
              <a:t>)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7" y="836713"/>
            <a:ext cx="11771834" cy="5760727"/>
          </a:xfrm>
        </p:spPr>
        <p:txBody>
          <a:bodyPr>
            <a:normAutofit/>
          </a:bodyPr>
          <a:lstStyle/>
          <a:p>
            <a:pPr lvl="1">
              <a:lnSpc>
                <a:spcPct val="110000"/>
              </a:lnSpc>
            </a:pPr>
            <a:r>
              <a:rPr lang="ja-JP" altLang="en-US" sz="1700" smtClean="0">
                <a:latin typeface="+mn-ea"/>
              </a:rPr>
              <a:t>導入サーバの準備</a:t>
            </a:r>
            <a:endParaRPr lang="en-US" altLang="ja-JP" sz="1700" dirty="0" smtClean="0">
              <a:latin typeface="+mn-ea"/>
            </a:endParaRPr>
          </a:p>
          <a:p>
            <a:pPr marL="180000" lvl="1" indent="0">
              <a:lnSpc>
                <a:spcPct val="110000"/>
              </a:lnSpc>
              <a:buNone/>
            </a:pPr>
            <a:r>
              <a:rPr lang="ja-JP" altLang="en-US" sz="1500" dirty="0" smtClean="0">
                <a:latin typeface="+mn-ea"/>
              </a:rPr>
              <a:t>　</a:t>
            </a:r>
            <a:r>
              <a:rPr lang="en-US" altLang="ja-JP" sz="1500" dirty="0" smtClean="0">
                <a:latin typeface="+mn-ea"/>
              </a:rPr>
              <a:t>ITA</a:t>
            </a:r>
            <a:r>
              <a:rPr lang="ja-JP" altLang="en-US" sz="1500" dirty="0" smtClean="0">
                <a:latin typeface="+mn-ea"/>
              </a:rPr>
              <a:t>をインストール</a:t>
            </a:r>
            <a:r>
              <a:rPr lang="ja-JP" altLang="en-US" sz="1500" smtClean="0">
                <a:latin typeface="+mn-ea"/>
              </a:rPr>
              <a:t>するサーバ</a:t>
            </a:r>
            <a:r>
              <a:rPr lang="en-US" altLang="ja-JP" sz="1500" smtClean="0">
                <a:latin typeface="+mn-ea"/>
              </a:rPr>
              <a:t>(</a:t>
            </a:r>
            <a:r>
              <a:rPr lang="ja-JP" altLang="en-US" sz="1500" smtClean="0">
                <a:latin typeface="+mn-ea"/>
              </a:rPr>
              <a:t>物理</a:t>
            </a:r>
            <a:r>
              <a:rPr lang="en-US" altLang="ja-JP" sz="1500" smtClean="0">
                <a:latin typeface="+mn-ea"/>
              </a:rPr>
              <a:t>/</a:t>
            </a:r>
            <a:r>
              <a:rPr lang="ja-JP" altLang="en-US" sz="1500" smtClean="0">
                <a:latin typeface="+mn-ea"/>
              </a:rPr>
              <a:t>仮想</a:t>
            </a:r>
            <a:r>
              <a:rPr lang="en-US" altLang="ja-JP" sz="1500" smtClean="0">
                <a:latin typeface="+mn-ea"/>
              </a:rPr>
              <a:t>)</a:t>
            </a:r>
            <a:r>
              <a:rPr lang="ja-JP" altLang="en-US" sz="1500" smtClean="0">
                <a:latin typeface="+mn-ea"/>
              </a:rPr>
              <a:t>を用意します。</a:t>
            </a:r>
            <a:endParaRPr lang="en-US" altLang="ja-JP" sz="1500" smtClean="0">
              <a:latin typeface="+mn-ea"/>
            </a:endParaRPr>
          </a:p>
          <a:p>
            <a:pPr marL="180000" lvl="1" indent="0">
              <a:lnSpc>
                <a:spcPct val="110000"/>
              </a:lnSpc>
              <a:buNone/>
            </a:pPr>
            <a:r>
              <a:rPr lang="ja-JP" altLang="en-US" sz="1500">
                <a:latin typeface="+mn-ea"/>
              </a:rPr>
              <a:t>　</a:t>
            </a:r>
            <a:r>
              <a:rPr lang="ja-JP" altLang="en-US" sz="1500" smtClean="0">
                <a:latin typeface="+mn-ea"/>
              </a:rPr>
              <a:t>サーバ</a:t>
            </a:r>
            <a:r>
              <a:rPr lang="ja-JP" altLang="en-US" sz="1500" dirty="0" smtClean="0">
                <a:latin typeface="+mn-ea"/>
              </a:rPr>
              <a:t>動作要件は以下のドキュメントの </a:t>
            </a:r>
            <a:r>
              <a:rPr lang="en-US" altLang="ja-JP" sz="1500" dirty="0">
                <a:latin typeface="+mn-ea"/>
              </a:rPr>
              <a:t>[</a:t>
            </a:r>
            <a:r>
              <a:rPr lang="en-US" altLang="ja-JP" sz="1500" dirty="0" smtClean="0">
                <a:latin typeface="+mn-ea"/>
              </a:rPr>
              <a:t>4</a:t>
            </a:r>
            <a:r>
              <a:rPr lang="ja-JP" altLang="en-US" sz="1500" dirty="0" smtClean="0">
                <a:latin typeface="+mn-ea"/>
              </a:rPr>
              <a:t>頁 システム要件</a:t>
            </a:r>
            <a:r>
              <a:rPr lang="en-US" altLang="ja-JP" sz="1500" dirty="0">
                <a:latin typeface="+mn-ea"/>
              </a:rPr>
              <a:t>]</a:t>
            </a:r>
            <a:r>
              <a:rPr lang="en-US" altLang="ja-JP" sz="1500" dirty="0" smtClean="0">
                <a:latin typeface="+mn-ea"/>
              </a:rPr>
              <a:t> </a:t>
            </a:r>
            <a:r>
              <a:rPr lang="ja-JP" altLang="en-US" sz="1500" dirty="0" smtClean="0">
                <a:latin typeface="+mn-ea"/>
              </a:rPr>
              <a:t>を参照ください。</a:t>
            </a:r>
            <a:endParaRPr lang="en-US" altLang="ja-JP" sz="1500" dirty="0" smtClean="0">
              <a:latin typeface="+mn-ea"/>
            </a:endParaRPr>
          </a:p>
          <a:p>
            <a:pPr marL="180000" lvl="1" indent="0">
              <a:lnSpc>
                <a:spcPct val="110000"/>
              </a:lnSpc>
              <a:buNone/>
            </a:pPr>
            <a:r>
              <a:rPr lang="ja-JP" altLang="en-US" sz="1500" dirty="0">
                <a:latin typeface="+mn-ea"/>
              </a:rPr>
              <a:t>　</a:t>
            </a:r>
            <a:r>
              <a:rPr lang="ja-JP" altLang="en-US" sz="1500" dirty="0" smtClean="0">
                <a:latin typeface="+mn-ea"/>
              </a:rPr>
              <a:t>また本サーバは</a:t>
            </a:r>
            <a:r>
              <a:rPr lang="en-US" altLang="ja-JP" sz="1500" dirty="0" smtClean="0">
                <a:latin typeface="+mn-ea"/>
              </a:rPr>
              <a:t>AWS</a:t>
            </a:r>
            <a:r>
              <a:rPr lang="ja-JP" altLang="en-US" sz="1500" smtClean="0">
                <a:latin typeface="+mn-ea"/>
              </a:rPr>
              <a:t>と接続</a:t>
            </a:r>
            <a:r>
              <a:rPr lang="en-US" altLang="ja-JP" sz="1500" smtClean="0">
                <a:latin typeface="+mn-ea"/>
              </a:rPr>
              <a:t>(http</a:t>
            </a:r>
            <a:r>
              <a:rPr lang="en-US" altLang="ja-JP" sz="1500">
                <a:latin typeface="+mn-ea"/>
              </a:rPr>
              <a:t>/</a:t>
            </a:r>
            <a:r>
              <a:rPr lang="en-US" altLang="ja-JP" sz="1500" smtClean="0">
                <a:latin typeface="+mn-ea"/>
              </a:rPr>
              <a:t>https</a:t>
            </a:r>
            <a:r>
              <a:rPr lang="en-US" altLang="ja-JP" sz="1500">
                <a:latin typeface="+mn-ea"/>
              </a:rPr>
              <a:t>)</a:t>
            </a:r>
            <a:r>
              <a:rPr lang="ja-JP" altLang="en-US" sz="1500" smtClean="0">
                <a:latin typeface="+mn-ea"/>
              </a:rPr>
              <a:t>できる</a:t>
            </a:r>
            <a:r>
              <a:rPr lang="ja-JP" altLang="en-US" sz="1500" dirty="0" smtClean="0">
                <a:latin typeface="+mn-ea"/>
              </a:rPr>
              <a:t>環境を用意して</a:t>
            </a:r>
            <a:r>
              <a:rPr lang="ja-JP" altLang="en-US" sz="1500" smtClean="0">
                <a:latin typeface="+mn-ea"/>
              </a:rPr>
              <a:t>ください。　</a:t>
            </a:r>
            <a:endParaRPr lang="en-US" altLang="ja-JP" sz="1500" smtClean="0">
              <a:latin typeface="+mn-ea"/>
            </a:endParaRPr>
          </a:p>
          <a:p>
            <a:pPr marL="180000" lvl="1" indent="0">
              <a:lnSpc>
                <a:spcPct val="110000"/>
              </a:lnSpc>
              <a:buNone/>
            </a:pPr>
            <a:r>
              <a:rPr lang="ja-JP" altLang="en-US" sz="1500">
                <a:latin typeface="+mn-ea"/>
              </a:rPr>
              <a:t>　</a:t>
            </a:r>
            <a:r>
              <a:rPr lang="en-US" altLang="ja-JP" sz="1400" smtClean="0">
                <a:latin typeface="+mn-ea"/>
                <a:hlinkClick r:id="rId2"/>
              </a:rPr>
              <a:t>https</a:t>
            </a:r>
            <a:r>
              <a:rPr lang="en-US" altLang="ja-JP" sz="1400">
                <a:latin typeface="+mn-ea"/>
                <a:hlinkClick r:id="rId2"/>
              </a:rPr>
              <a:t>://</a:t>
            </a:r>
            <a:r>
              <a:rPr lang="en-US" altLang="ja-JP" sz="1400" smtClean="0">
                <a:latin typeface="+mn-ea"/>
                <a:hlinkClick r:id="rId2"/>
              </a:rPr>
              <a:t>exastro-suite.github.io/it-automation-docs/documents_ja.html</a:t>
            </a:r>
            <a:r>
              <a:rPr lang="en-US" altLang="ja-JP" sz="1400" smtClean="0">
                <a:latin typeface="+mn-ea"/>
              </a:rPr>
              <a:t>  [ITA </a:t>
            </a:r>
            <a:r>
              <a:rPr lang="ja-JP" altLang="en-US" sz="1400" smtClean="0">
                <a:latin typeface="+mn-ea"/>
              </a:rPr>
              <a:t>システム構成／環境構築ガイド 基本編</a:t>
            </a:r>
            <a:r>
              <a:rPr lang="en-US" altLang="ja-JP" sz="1400" smtClean="0">
                <a:latin typeface="+mn-ea"/>
              </a:rPr>
              <a:t>]</a:t>
            </a:r>
          </a:p>
          <a:p>
            <a:pPr marL="180000" lvl="1" indent="0">
              <a:lnSpc>
                <a:spcPct val="110000"/>
              </a:lnSpc>
              <a:buNone/>
            </a:pPr>
            <a:r>
              <a:rPr lang="en-US" altLang="ja-JP" sz="1500">
                <a:latin typeface="+mn-ea"/>
              </a:rPr>
              <a:t> </a:t>
            </a:r>
            <a:r>
              <a:rPr lang="en-US" altLang="ja-JP" sz="1500" smtClean="0">
                <a:latin typeface="+mn-ea"/>
              </a:rPr>
              <a:t>  </a:t>
            </a:r>
            <a:endParaRPr lang="en-US" altLang="ja-JP" sz="1500" dirty="0" smtClean="0">
              <a:latin typeface="+mn-ea"/>
            </a:endParaRPr>
          </a:p>
          <a:p>
            <a:pPr lvl="1">
              <a:lnSpc>
                <a:spcPct val="110000"/>
              </a:lnSpc>
            </a:pPr>
            <a:r>
              <a:rPr lang="en-US" altLang="ja-JP" sz="1700" smtClean="0">
                <a:latin typeface="+mn-ea"/>
              </a:rPr>
              <a:t>ITA</a:t>
            </a:r>
            <a:r>
              <a:rPr lang="ja-JP" altLang="en-US" sz="1700" smtClean="0">
                <a:latin typeface="+mn-ea"/>
              </a:rPr>
              <a:t>をインストール</a:t>
            </a:r>
            <a:endParaRPr lang="en-US" altLang="ja-JP" sz="1700" dirty="0" smtClean="0">
              <a:latin typeface="+mn-ea"/>
            </a:endParaRPr>
          </a:p>
          <a:p>
            <a:pPr marL="179996" lvl="1" indent="0">
              <a:lnSpc>
                <a:spcPct val="110000"/>
              </a:lnSpc>
              <a:buNone/>
            </a:pPr>
            <a:r>
              <a:rPr lang="ja-JP" altLang="en-US" sz="1500" dirty="0" smtClean="0">
                <a:latin typeface="+mn-ea"/>
              </a:rPr>
              <a:t>　・</a:t>
            </a:r>
            <a:r>
              <a:rPr lang="en-US" altLang="ja-JP" sz="1500" dirty="0" smtClean="0">
                <a:latin typeface="+mn-ea"/>
              </a:rPr>
              <a:t>ITA</a:t>
            </a:r>
            <a:r>
              <a:rPr lang="ja-JP" altLang="en-US" sz="1500" dirty="0" smtClean="0">
                <a:latin typeface="+mn-ea"/>
              </a:rPr>
              <a:t>バージョン</a:t>
            </a:r>
            <a:r>
              <a:rPr lang="ja-JP" altLang="en-US" sz="1500" smtClean="0">
                <a:latin typeface="+mn-ea"/>
              </a:rPr>
              <a:t>は</a:t>
            </a:r>
            <a:r>
              <a:rPr lang="en-US" altLang="ja-JP" sz="1500" smtClean="0">
                <a:latin typeface="+mn-ea"/>
              </a:rPr>
              <a:t>1.7.1</a:t>
            </a:r>
            <a:r>
              <a:rPr lang="ja-JP" altLang="en-US" sz="1500" smtClean="0">
                <a:latin typeface="+mn-ea"/>
              </a:rPr>
              <a:t>を</a:t>
            </a:r>
            <a:r>
              <a:rPr lang="ja-JP" altLang="en-US" sz="1500" dirty="0" smtClean="0">
                <a:latin typeface="+mn-ea"/>
              </a:rPr>
              <a:t>インストールしてください。</a:t>
            </a:r>
            <a:endParaRPr lang="en-US" altLang="ja-JP" sz="1500" dirty="0" smtClean="0">
              <a:latin typeface="+mn-ea"/>
            </a:endParaRPr>
          </a:p>
          <a:p>
            <a:pPr marL="179996" lvl="1" indent="0">
              <a:lnSpc>
                <a:spcPct val="110000"/>
              </a:lnSpc>
              <a:buNone/>
            </a:pPr>
            <a:r>
              <a:rPr lang="ja-JP" altLang="en-US" sz="1500" dirty="0">
                <a:latin typeface="+mn-ea"/>
              </a:rPr>
              <a:t>　・インストール手順は以下ドキュメントを参照</a:t>
            </a:r>
            <a:r>
              <a:rPr lang="ja-JP" altLang="en-US" sz="1500">
                <a:latin typeface="+mn-ea"/>
              </a:rPr>
              <a:t>ください</a:t>
            </a:r>
            <a:r>
              <a:rPr lang="ja-JP" altLang="en-US" sz="1500" smtClean="0">
                <a:latin typeface="+mn-ea"/>
              </a:rPr>
              <a:t>。</a:t>
            </a:r>
            <a:endParaRPr lang="en-US" altLang="ja-JP" sz="1500" smtClean="0">
              <a:latin typeface="+mn-ea"/>
            </a:endParaRPr>
          </a:p>
          <a:p>
            <a:pPr marL="179996" lvl="1" indent="0">
              <a:lnSpc>
                <a:spcPct val="110000"/>
              </a:lnSpc>
              <a:buNone/>
            </a:pPr>
            <a:r>
              <a:rPr lang="en-US" altLang="ja-JP" sz="1400" smtClean="0">
                <a:latin typeface="+mn-ea"/>
              </a:rPr>
              <a:t>    </a:t>
            </a:r>
            <a:r>
              <a:rPr lang="en-US" altLang="ja-JP" sz="1400" smtClean="0">
                <a:latin typeface="+mn-ea"/>
                <a:hlinkClick r:id="rId3"/>
              </a:rPr>
              <a:t>https://exastro-suite.github.io/it-automation-docs/learn_ja.html</a:t>
            </a:r>
            <a:r>
              <a:rPr lang="en-US" altLang="ja-JP" sz="1400">
                <a:latin typeface="+mn-ea"/>
              </a:rPr>
              <a:t> [Exastro IT Automation </a:t>
            </a:r>
            <a:r>
              <a:rPr lang="ja-JP" altLang="en-US" sz="1400">
                <a:latin typeface="+mn-ea"/>
              </a:rPr>
              <a:t>を導入しよう</a:t>
            </a:r>
            <a:r>
              <a:rPr lang="en-US" altLang="ja-JP" sz="1400" smtClean="0">
                <a:latin typeface="+mn-ea"/>
              </a:rPr>
              <a:t>]</a:t>
            </a:r>
          </a:p>
          <a:p>
            <a:pPr marL="179996" lvl="1" indent="0">
              <a:lnSpc>
                <a:spcPct val="110000"/>
              </a:lnSpc>
              <a:buNone/>
            </a:pPr>
            <a:r>
              <a:rPr lang="ja-JP" altLang="en-US" sz="1500" dirty="0">
                <a:latin typeface="+mn-ea"/>
              </a:rPr>
              <a:t>　</a:t>
            </a:r>
            <a:r>
              <a:rPr lang="ja-JP" altLang="en-US" sz="1500">
                <a:latin typeface="+mn-ea"/>
              </a:rPr>
              <a:t>　</a:t>
            </a:r>
            <a:endParaRPr lang="en-US" altLang="ja-JP" sz="15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604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2"/>
          <a:stretch/>
        </p:blipFill>
        <p:spPr>
          <a:xfrm>
            <a:off x="5519920" y="3789050"/>
            <a:ext cx="4896680" cy="2537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Ⅱ.1st</a:t>
            </a:r>
            <a:r>
              <a:rPr lang="ja-JP" altLang="en-US"/>
              <a:t>モデル導入手順</a:t>
            </a:r>
            <a:r>
              <a:rPr lang="en-US" altLang="ja-JP"/>
              <a:t> / 1.</a:t>
            </a:r>
            <a:r>
              <a:rPr lang="ja-JP" altLang="en-US"/>
              <a:t>導入</a:t>
            </a:r>
            <a:r>
              <a:rPr lang="ja-JP" altLang="en-US" smtClean="0"/>
              <a:t>準備</a:t>
            </a:r>
            <a:r>
              <a:rPr lang="en-US" altLang="ja-JP"/>
              <a:t>(</a:t>
            </a:r>
            <a:r>
              <a:rPr lang="en-US" altLang="ja-JP" smtClean="0"/>
              <a:t>2/2</a:t>
            </a:r>
            <a:r>
              <a:rPr lang="en-US" altLang="ja-JP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16812" y="764630"/>
            <a:ext cx="11713301" cy="1872260"/>
          </a:xfrm>
        </p:spPr>
        <p:txBody>
          <a:bodyPr>
            <a:normAutofit/>
          </a:bodyPr>
          <a:lstStyle/>
          <a:p>
            <a:pPr lvl="1"/>
            <a:r>
              <a:rPr lang="en-US" altLang="ja-JP" sz="1800" smtClean="0">
                <a:latin typeface="+mn-ea"/>
              </a:rPr>
              <a:t>AWS</a:t>
            </a:r>
            <a:r>
              <a:rPr lang="ja-JP" altLang="en-US" sz="1800" smtClean="0">
                <a:latin typeface="+mn-ea"/>
              </a:rPr>
              <a:t>環境の準備</a:t>
            </a:r>
            <a:endParaRPr lang="en-US" altLang="ja-JP" sz="1800" smtClean="0">
              <a:latin typeface="+mn-ea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ja-JP" altLang="en-US" smtClean="0">
                <a:latin typeface="+mn-ea"/>
              </a:rPr>
              <a:t>「</a:t>
            </a:r>
            <a:r>
              <a:rPr lang="en-US" altLang="ja-JP" smtClean="0">
                <a:latin typeface="+mn-ea"/>
              </a:rPr>
              <a:t>1st</a:t>
            </a:r>
            <a:r>
              <a:rPr lang="ja-JP" altLang="en-US" smtClean="0">
                <a:latin typeface="+mn-ea"/>
              </a:rPr>
              <a:t>モデル管理者」が使用する</a:t>
            </a:r>
            <a:r>
              <a:rPr lang="en-US" altLang="ja-JP" smtClean="0">
                <a:latin typeface="+mn-ea"/>
              </a:rPr>
              <a:t>AWS</a:t>
            </a:r>
            <a:r>
              <a:rPr lang="ja-JP" altLang="en-US" smtClean="0">
                <a:latin typeface="+mn-ea"/>
              </a:rPr>
              <a:t>アカウントを用意する。</a:t>
            </a:r>
            <a:endParaRPr lang="en-US" altLang="ja-JP" smtClean="0">
              <a:latin typeface="+mn-ea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ja-JP" altLang="en-US" smtClean="0">
                <a:latin typeface="+mn-ea"/>
              </a:rPr>
              <a:t>「</a:t>
            </a:r>
            <a:r>
              <a:rPr lang="en-US" altLang="ja-JP" smtClean="0">
                <a:latin typeface="+mn-ea"/>
              </a:rPr>
              <a:t>1st</a:t>
            </a:r>
            <a:r>
              <a:rPr lang="ja-JP" altLang="en-US" smtClean="0">
                <a:latin typeface="+mn-ea"/>
              </a:rPr>
              <a:t>モデル管理者」として使用する</a:t>
            </a:r>
            <a:r>
              <a:rPr lang="en-US" altLang="ja-JP" smtClean="0">
                <a:latin typeface="+mn-ea"/>
              </a:rPr>
              <a:t>IAM</a:t>
            </a:r>
            <a:r>
              <a:rPr lang="ja-JP" altLang="en-US" smtClean="0">
                <a:latin typeface="+mn-ea"/>
              </a:rPr>
              <a:t>ユーザーを準備する。</a:t>
            </a:r>
            <a:endParaRPr lang="en-US" altLang="ja-JP" smtClean="0">
              <a:latin typeface="+mn-ea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ja-JP" altLang="en-US">
                <a:latin typeface="+mn-ea"/>
              </a:rPr>
              <a:t> </a:t>
            </a:r>
            <a:r>
              <a:rPr lang="ja-JP" altLang="en-US" smtClean="0">
                <a:latin typeface="+mn-ea"/>
              </a:rPr>
              <a:t>上記の</a:t>
            </a:r>
            <a:r>
              <a:rPr lang="en-US" altLang="ja-JP" smtClean="0">
                <a:latin typeface="+mn-ea"/>
              </a:rPr>
              <a:t>IAM</a:t>
            </a:r>
            <a:r>
              <a:rPr lang="ja-JP" altLang="en-US" smtClean="0">
                <a:latin typeface="+mn-ea"/>
              </a:rPr>
              <a:t>ユーザーに</a:t>
            </a:r>
            <a:r>
              <a:rPr lang="en-US" altLang="ja-JP" smtClean="0">
                <a:latin typeface="+mn-ea"/>
              </a:rPr>
              <a:t>CloudFormationFullAccess, IAMFullAccess</a:t>
            </a:r>
            <a:r>
              <a:rPr lang="ja-JP" altLang="en-US" smtClean="0">
                <a:latin typeface="+mn-ea"/>
              </a:rPr>
              <a:t>権限を付与する。</a:t>
            </a:r>
            <a:endParaRPr lang="en-US" altLang="ja-JP" smtClean="0">
              <a:latin typeface="+mn-ea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ja-JP" altLang="en-US" smtClean="0">
                <a:latin typeface="+mn-ea"/>
              </a:rPr>
              <a:t> 上記</a:t>
            </a:r>
            <a:r>
              <a:rPr lang="en-US" altLang="ja-JP">
                <a:latin typeface="+mn-ea"/>
              </a:rPr>
              <a:t>IAM</a:t>
            </a:r>
            <a:r>
              <a:rPr lang="ja-JP" altLang="en-US">
                <a:latin typeface="+mn-ea"/>
              </a:rPr>
              <a:t>ユーザーの「アクセスキー</a:t>
            </a:r>
            <a:r>
              <a:rPr lang="en-US" altLang="ja-JP">
                <a:latin typeface="+mn-ea"/>
              </a:rPr>
              <a:t>ID</a:t>
            </a:r>
            <a:r>
              <a:rPr lang="ja-JP" altLang="en-US">
                <a:latin typeface="+mn-ea"/>
              </a:rPr>
              <a:t>」「シークレットキー」を作成して保管しておく</a:t>
            </a:r>
            <a:r>
              <a:rPr lang="ja-JP" altLang="en-US" smtClean="0">
                <a:latin typeface="+mn-ea"/>
              </a:rPr>
              <a:t>。</a:t>
            </a:r>
            <a:r>
              <a:rPr lang="en-US" altLang="ja-JP" smtClean="0">
                <a:latin typeface="+mn-ea"/>
              </a:rPr>
              <a:t> </a:t>
            </a:r>
            <a:r>
              <a:rPr lang="en-US" altLang="ja-JP">
                <a:latin typeface="+mn-ea"/>
              </a:rPr>
              <a:t>(</a:t>
            </a:r>
            <a:r>
              <a:rPr lang="ja-JP" altLang="en-US">
                <a:latin typeface="+mn-ea"/>
              </a:rPr>
              <a:t>後ほど</a:t>
            </a:r>
            <a:r>
              <a:rPr lang="en-US" altLang="ja-JP">
                <a:latin typeface="+mn-ea"/>
              </a:rPr>
              <a:t>ITA</a:t>
            </a:r>
            <a:r>
              <a:rPr lang="ja-JP" altLang="en-US">
                <a:latin typeface="+mn-ea"/>
              </a:rPr>
              <a:t>に登録</a:t>
            </a:r>
            <a:r>
              <a:rPr lang="en-US" altLang="ja-JP" smtClean="0">
                <a:latin typeface="+mn-ea"/>
              </a:rPr>
              <a:t>)</a:t>
            </a:r>
            <a:endParaRPr lang="en-US" altLang="ja-JP">
              <a:latin typeface="+mn-ea"/>
            </a:endParaRPr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 bwMode="gray">
          <a:xfrm>
            <a:off x="297189" y="2564880"/>
            <a:ext cx="11713301" cy="1728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marL="179996" lvl="1" indent="0">
              <a:buFont typeface="Wingdings" pitchFamily="2" charset="2"/>
              <a:buNone/>
            </a:pPr>
            <a:r>
              <a:rPr lang="en-US" altLang="ja-JP" sz="1400" kern="0" smtClean="0">
                <a:latin typeface="+mn-ea"/>
              </a:rPr>
              <a:t>【</a:t>
            </a:r>
            <a:r>
              <a:rPr lang="ja-JP" altLang="en-US" sz="1400" kern="0" smtClean="0">
                <a:latin typeface="+mn-ea"/>
              </a:rPr>
              <a:t>参考</a:t>
            </a:r>
            <a:r>
              <a:rPr lang="en-US" altLang="ja-JP" sz="1400" kern="0" smtClean="0">
                <a:latin typeface="+mn-ea"/>
              </a:rPr>
              <a:t>】</a:t>
            </a:r>
          </a:p>
          <a:p>
            <a:pPr marL="465746" lvl="1" indent="-285750"/>
            <a:r>
              <a:rPr lang="en-US" altLang="ja-JP" kern="0" smtClean="0">
                <a:latin typeface="+mn-ea"/>
              </a:rPr>
              <a:t>IAM</a:t>
            </a:r>
            <a:r>
              <a:rPr lang="ja-JP" altLang="en-US" kern="0" smtClean="0">
                <a:latin typeface="+mn-ea"/>
              </a:rPr>
              <a:t>ユーザーの認証情報の作成手順概要</a:t>
            </a:r>
            <a:endParaRPr lang="en-US" altLang="ja-JP" kern="0" smtClean="0">
              <a:latin typeface="+mn-ea"/>
            </a:endParaRPr>
          </a:p>
          <a:p>
            <a:pPr marL="573746" lvl="2" indent="-285750">
              <a:buFont typeface="Wingdings" panose="05000000000000000000" pitchFamily="2" charset="2"/>
              <a:buChar char="Ø"/>
            </a:pPr>
            <a:r>
              <a:rPr lang="en-US" altLang="ja-JP" sz="1200" kern="0" smtClean="0">
                <a:latin typeface="+mn-ea"/>
              </a:rPr>
              <a:t>AWS</a:t>
            </a:r>
            <a:r>
              <a:rPr lang="ja-JP" altLang="en-US" sz="1200" kern="0" smtClean="0">
                <a:latin typeface="+mn-ea"/>
              </a:rPr>
              <a:t>マネジメントコンソールにて実施）</a:t>
            </a:r>
          </a:p>
          <a:p>
            <a:pPr marL="573746" lvl="2" indent="-285750">
              <a:buFont typeface="Wingdings" panose="05000000000000000000" pitchFamily="2" charset="2"/>
              <a:buChar char="Ø"/>
            </a:pPr>
            <a:r>
              <a:rPr lang="en-US" altLang="ja-JP" sz="1200" kern="0" smtClean="0">
                <a:latin typeface="+mn-ea"/>
              </a:rPr>
              <a:t>IAM </a:t>
            </a:r>
            <a:r>
              <a:rPr lang="ja-JP" altLang="en-US" sz="1200" kern="0" smtClean="0">
                <a:latin typeface="+mn-ea"/>
              </a:rPr>
              <a:t>＞ ユーザー ＞ 「</a:t>
            </a:r>
            <a:r>
              <a:rPr lang="en-US" altLang="ja-JP" sz="1200" kern="0" smtClean="0">
                <a:latin typeface="+mn-ea"/>
              </a:rPr>
              <a:t>IAM</a:t>
            </a:r>
            <a:r>
              <a:rPr lang="ja-JP" altLang="en-US" sz="1200" kern="0" smtClean="0">
                <a:latin typeface="+mn-ea"/>
              </a:rPr>
              <a:t>ユーザー準備」で用意したユーザー名を押下</a:t>
            </a:r>
          </a:p>
          <a:p>
            <a:pPr marL="573746" lvl="2" indent="-285750">
              <a:buFont typeface="Wingdings" panose="05000000000000000000" pitchFamily="2" charset="2"/>
              <a:buChar char="Ø"/>
            </a:pPr>
            <a:r>
              <a:rPr lang="ja-JP" altLang="en-US" sz="1200" kern="0" smtClean="0">
                <a:latin typeface="+mn-ea"/>
              </a:rPr>
              <a:t>認証情報 ＞ アクセスキー</a:t>
            </a:r>
            <a:r>
              <a:rPr lang="en-US" altLang="ja-JP" sz="1200" kern="0" smtClean="0">
                <a:latin typeface="+mn-ea"/>
              </a:rPr>
              <a:t>ID</a:t>
            </a:r>
            <a:r>
              <a:rPr lang="ja-JP" altLang="en-US" sz="1200" kern="0" smtClean="0">
                <a:latin typeface="+mn-ea"/>
              </a:rPr>
              <a:t>を作成を押下</a:t>
            </a:r>
          </a:p>
          <a:p>
            <a:pPr marL="573746" lvl="2" indent="-285750">
              <a:buFont typeface="Wingdings" panose="05000000000000000000" pitchFamily="2" charset="2"/>
              <a:buChar char="Ø"/>
            </a:pPr>
            <a:r>
              <a:rPr lang="ja-JP" altLang="en-US" sz="1200" kern="0" smtClean="0">
                <a:latin typeface="+mn-ea"/>
              </a:rPr>
              <a:t>アクセスキー</a:t>
            </a:r>
            <a:r>
              <a:rPr lang="en-US" altLang="ja-JP" sz="1200" kern="0" smtClean="0">
                <a:latin typeface="+mn-ea"/>
              </a:rPr>
              <a:t>ID</a:t>
            </a:r>
            <a:r>
              <a:rPr lang="ja-JP" altLang="en-US" sz="1200" kern="0" smtClean="0">
                <a:latin typeface="+mn-ea"/>
              </a:rPr>
              <a:t>とシークレットアクセスキーを取得する。</a:t>
            </a:r>
            <a:endParaRPr lang="ja-JP" altLang="en-US" sz="1200" kern="0">
              <a:latin typeface="+mn-ea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5663940" y="5589300"/>
            <a:ext cx="2016280" cy="21603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831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Ⅱ.1st</a:t>
            </a:r>
            <a:r>
              <a:rPr lang="ja-JP" altLang="en-US"/>
              <a:t>モデル導入</a:t>
            </a:r>
            <a:r>
              <a:rPr lang="ja-JP" altLang="en-US" smtClean="0"/>
              <a:t>手順 </a:t>
            </a:r>
            <a:r>
              <a:rPr lang="en-US" altLang="ja-JP" smtClean="0"/>
              <a:t>/ 2.1st</a:t>
            </a:r>
            <a:r>
              <a:rPr lang="ja-JP" altLang="en-US" smtClean="0"/>
              <a:t>モデルのダウンロード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3"/>
            <a:ext cx="12012488" cy="2376258"/>
          </a:xfrm>
        </p:spPr>
        <p:txBody>
          <a:bodyPr/>
          <a:lstStyle/>
          <a:p>
            <a:pPr lvl="1"/>
            <a:r>
              <a:rPr lang="ja-JP" altLang="en-US" smtClean="0"/>
              <a:t>以下</a:t>
            </a:r>
            <a:r>
              <a:rPr lang="en-US" altLang="ja-JP" smtClean="0"/>
              <a:t>URL</a:t>
            </a:r>
            <a:r>
              <a:rPr lang="ja-JP" altLang="en-US" smtClean="0"/>
              <a:t>から</a:t>
            </a:r>
            <a:r>
              <a:rPr lang="en-US" altLang="ja-JP" smtClean="0"/>
              <a:t>1st</a:t>
            </a:r>
            <a:r>
              <a:rPr lang="ja-JP" altLang="en-US" smtClean="0"/>
              <a:t>モデル導入</a:t>
            </a:r>
            <a:r>
              <a:rPr lang="ja-JP" altLang="en-US" dirty="0" smtClean="0"/>
              <a:t>ファイルをダウンロードしてください。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pPr marL="179996" lvl="1" indent="0">
              <a:buNone/>
            </a:pPr>
            <a:r>
              <a:rPr kumimoji="1" lang="ja-JP" altLang="en-US" dirty="0"/>
              <a:t>　</a:t>
            </a:r>
            <a:r>
              <a:rPr kumimoji="1" lang="en-US" altLang="ja-JP" dirty="0" smtClean="0"/>
              <a:t>URL          :</a:t>
            </a:r>
            <a:r>
              <a:rPr kumimoji="1" lang="ja-JP" altLang="en-US" smtClean="0"/>
              <a:t>　</a:t>
            </a:r>
            <a:r>
              <a:rPr lang="en-US" altLang="ja-JP"/>
              <a:t>https://github.com/exastro-suite/Settings-CloudSystemTemplate-1st/releases</a:t>
            </a:r>
          </a:p>
          <a:p>
            <a:pPr marL="179996" lvl="1" indent="0">
              <a:buNone/>
            </a:pPr>
            <a:r>
              <a:rPr lang="ja-JP" altLang="en-US" smtClean="0"/>
              <a:t>　ファイル名 </a:t>
            </a:r>
            <a:r>
              <a:rPr lang="en-US" altLang="ja-JP" smtClean="0"/>
              <a:t>:</a:t>
            </a:r>
            <a:r>
              <a:rPr lang="ja-JP" altLang="en-US" smtClean="0"/>
              <a:t>　</a:t>
            </a:r>
            <a:r>
              <a:rPr lang="en-US" altLang="ja-JP" dirty="0">
                <a:solidFill>
                  <a:srgbClr val="FF0000"/>
                </a:solidFill>
              </a:rPr>
              <a:t>cloud-system-template-aws-ce-1.1.1-exastro-1.7.1.kym</a:t>
            </a:r>
          </a:p>
          <a:p>
            <a:pPr marL="179996" lvl="1" indent="0">
              <a:buNone/>
            </a:pPr>
            <a:endParaRPr lang="en-US" altLang="ja-JP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6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675" y="2579682"/>
            <a:ext cx="4021339" cy="27983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Ⅱ.1st</a:t>
            </a:r>
            <a:r>
              <a:rPr lang="ja-JP" altLang="en-US"/>
              <a:t>モデル導入</a:t>
            </a:r>
            <a:r>
              <a:rPr lang="ja-JP" altLang="en-US" smtClean="0"/>
              <a:t>手順</a:t>
            </a:r>
            <a:r>
              <a:rPr lang="en-US" altLang="ja-JP"/>
              <a:t> </a:t>
            </a:r>
            <a:r>
              <a:rPr lang="en-US" altLang="ja-JP" smtClean="0"/>
              <a:t>/ 3.1st</a:t>
            </a:r>
            <a:r>
              <a:rPr lang="ja-JP" altLang="en-US" smtClean="0"/>
              <a:t>モデルのインポート</a:t>
            </a:r>
            <a:r>
              <a:rPr lang="en-US" altLang="ja-JP"/>
              <a:t>(</a:t>
            </a:r>
            <a:r>
              <a:rPr lang="en-US" altLang="ja-JP" smtClean="0"/>
              <a:t>1/3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67491" y="767636"/>
            <a:ext cx="9185459" cy="1611505"/>
          </a:xfrm>
        </p:spPr>
        <p:txBody>
          <a:bodyPr>
            <a:normAutofit/>
          </a:bodyPr>
          <a:lstStyle/>
          <a:p>
            <a:pPr marL="465746" lvl="1" indent="-285750"/>
            <a:r>
              <a:rPr lang="en-US" altLang="ja-JP" sz="1400" smtClean="0"/>
              <a:t>Exastro ITA</a:t>
            </a:r>
            <a:r>
              <a:rPr lang="ja-JP" altLang="en-US" sz="1400" smtClean="0"/>
              <a:t>に「</a:t>
            </a:r>
            <a:r>
              <a:rPr lang="en-US" altLang="ja-JP" sz="1400" smtClean="0">
                <a:solidFill>
                  <a:srgbClr val="FF0000"/>
                </a:solidFill>
              </a:rPr>
              <a:t>administrator</a:t>
            </a:r>
            <a:r>
              <a:rPr lang="ja-JP" altLang="en-US" sz="1400" smtClean="0"/>
              <a:t>」でログインする。</a:t>
            </a:r>
            <a:endParaRPr lang="en-US" altLang="ja-JP" sz="1400" smtClean="0"/>
          </a:p>
          <a:p>
            <a:pPr marL="465746" lvl="1" indent="-285750"/>
            <a:r>
              <a:rPr lang="ja-JP" altLang="en-US" sz="1400" smtClean="0"/>
              <a:t>メニューグループ「</a:t>
            </a:r>
            <a:r>
              <a:rPr lang="ja-JP" altLang="en-US" sz="1400" dirty="0" smtClean="0"/>
              <a:t>エクスポート</a:t>
            </a:r>
            <a:r>
              <a:rPr lang="en-US" altLang="ja-JP" sz="1400" dirty="0" smtClean="0"/>
              <a:t>/</a:t>
            </a:r>
            <a:r>
              <a:rPr lang="ja-JP" altLang="en-US" sz="1400" dirty="0" smtClean="0"/>
              <a:t>インポート</a:t>
            </a:r>
            <a:r>
              <a:rPr lang="ja-JP" altLang="en-US" sz="1400" smtClean="0"/>
              <a:t>」＞ メニュー「メニューインポート」に移動する。</a:t>
            </a:r>
            <a:endParaRPr lang="en-US" altLang="ja-JP" sz="1400" smtClean="0"/>
          </a:p>
          <a:p>
            <a:pPr marL="465746" lvl="1" indent="-285750"/>
            <a:r>
              <a:rPr lang="ja-JP" altLang="en-US" sz="1400" smtClean="0"/>
              <a:t>「</a:t>
            </a:r>
            <a:r>
              <a:rPr lang="ja-JP" altLang="en-US" sz="1400" dirty="0" smtClean="0"/>
              <a:t>ファイルを</a:t>
            </a:r>
            <a:r>
              <a:rPr lang="ja-JP" altLang="en-US" sz="1400" smtClean="0"/>
              <a:t>選択」を押下する。</a:t>
            </a:r>
            <a:endParaRPr lang="en-US" altLang="ja-JP" sz="1400" dirty="0"/>
          </a:p>
          <a:p>
            <a:pPr marL="465746" lvl="1" indent="-285750"/>
            <a:r>
              <a:rPr lang="en-US" altLang="ja-JP" sz="1400" smtClean="0"/>
              <a:t>1st</a:t>
            </a:r>
            <a:r>
              <a:rPr lang="ja-JP" altLang="en-US" sz="1400" smtClean="0"/>
              <a:t>モデル導入ファイル（</a:t>
            </a:r>
            <a:r>
              <a:rPr lang="en-US" altLang="ja-JP" sz="1400"/>
              <a:t> </a:t>
            </a:r>
            <a:r>
              <a:rPr lang="en-US" altLang="ja-JP" sz="1400" smtClean="0"/>
              <a:t>cloud-system-template-1st-model-exastro-1.7.1.kym</a:t>
            </a:r>
            <a:r>
              <a:rPr lang="ja-JP" altLang="en-US" sz="1400" smtClean="0"/>
              <a:t>）</a:t>
            </a:r>
            <a:r>
              <a:rPr lang="ja-JP" altLang="en-US" sz="1400" dirty="0" smtClean="0"/>
              <a:t>を</a:t>
            </a:r>
            <a:r>
              <a:rPr lang="ja-JP" altLang="en-US" sz="1400" smtClean="0"/>
              <a:t>選択してアップロードボタンを押下する</a:t>
            </a:r>
            <a:r>
              <a:rPr lang="ja-JP" altLang="en-US" sz="1400"/>
              <a:t>。</a:t>
            </a:r>
            <a:endParaRPr lang="en-US" altLang="ja-JP" sz="14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85" y="2594917"/>
            <a:ext cx="3127161" cy="2916405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 bwMode="auto">
          <a:xfrm>
            <a:off x="3187507" y="3586730"/>
            <a:ext cx="633059" cy="71700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8" name="正方形/長方形 7"/>
          <p:cNvSpPr/>
          <p:nvPr/>
        </p:nvSpPr>
        <p:spPr bwMode="auto">
          <a:xfrm>
            <a:off x="703514" y="3756207"/>
            <a:ext cx="1030056" cy="26135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9" name="円形吹き出し 8"/>
          <p:cNvSpPr/>
          <p:nvPr/>
        </p:nvSpPr>
        <p:spPr bwMode="auto">
          <a:xfrm>
            <a:off x="3844611" y="3193911"/>
            <a:ext cx="432000" cy="432000"/>
          </a:xfrm>
          <a:prstGeom prst="wedgeEllipseCallout">
            <a:avLst>
              <a:gd name="adj1" fmla="val -75574"/>
              <a:gd name="adj2" fmla="val 49920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①</a:t>
            </a:r>
          </a:p>
        </p:txBody>
      </p:sp>
      <p:sp>
        <p:nvSpPr>
          <p:cNvPr id="10" name="正方形/長方形 9"/>
          <p:cNvSpPr/>
          <p:nvPr/>
        </p:nvSpPr>
        <p:spPr bwMode="auto">
          <a:xfrm>
            <a:off x="5954564" y="3733952"/>
            <a:ext cx="732271" cy="25941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1" name="正方形/長方形 10"/>
          <p:cNvSpPr/>
          <p:nvPr/>
        </p:nvSpPr>
        <p:spPr bwMode="auto">
          <a:xfrm>
            <a:off x="5958256" y="4008788"/>
            <a:ext cx="1376667" cy="3105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2" name="円形吹き出し 11"/>
          <p:cNvSpPr/>
          <p:nvPr/>
        </p:nvSpPr>
        <p:spPr bwMode="auto">
          <a:xfrm>
            <a:off x="1862398" y="3322319"/>
            <a:ext cx="432000" cy="432000"/>
          </a:xfrm>
          <a:prstGeom prst="wedgeEllipseCallout">
            <a:avLst>
              <a:gd name="adj1" fmla="val -75574"/>
              <a:gd name="adj2" fmla="val 49920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②</a:t>
            </a:r>
          </a:p>
        </p:txBody>
      </p:sp>
      <p:sp>
        <p:nvSpPr>
          <p:cNvPr id="13" name="円形吹き出し 12"/>
          <p:cNvSpPr/>
          <p:nvPr/>
        </p:nvSpPr>
        <p:spPr bwMode="auto">
          <a:xfrm>
            <a:off x="6980853" y="3129237"/>
            <a:ext cx="432000" cy="432000"/>
          </a:xfrm>
          <a:prstGeom prst="wedgeEllipseCallout">
            <a:avLst>
              <a:gd name="adj1" fmla="val -75574"/>
              <a:gd name="adj2" fmla="val 49920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③</a:t>
            </a:r>
          </a:p>
        </p:txBody>
      </p:sp>
      <p:sp>
        <p:nvSpPr>
          <p:cNvPr id="14" name="円形吹き出し 13"/>
          <p:cNvSpPr/>
          <p:nvPr/>
        </p:nvSpPr>
        <p:spPr bwMode="auto">
          <a:xfrm>
            <a:off x="7638503" y="3683019"/>
            <a:ext cx="432000" cy="432000"/>
          </a:xfrm>
          <a:prstGeom prst="wedgeEllipseCallout">
            <a:avLst>
              <a:gd name="adj1" fmla="val -75574"/>
              <a:gd name="adj2" fmla="val 49920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④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98545" y="2371690"/>
            <a:ext cx="20882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smtClean="0"/>
              <a:t>メニューインポート</a:t>
            </a:r>
            <a:endParaRPr kumimoji="1" lang="ja-JP" altLang="en-US" sz="80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82889" y="2429881"/>
            <a:ext cx="20882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smtClean="0"/>
              <a:t>メインメニュー</a:t>
            </a:r>
            <a:endParaRPr kumimoji="1" lang="ja-JP" altLang="en-US" sz="800"/>
          </a:p>
        </p:txBody>
      </p:sp>
    </p:spTree>
    <p:extLst>
      <p:ext uri="{BB962C8B-B14F-4D97-AF65-F5344CB8AC3E}">
        <p14:creationId xmlns:p14="http://schemas.microsoft.com/office/powerpoint/2010/main" val="4132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02" y="1973113"/>
            <a:ext cx="3641153" cy="39556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40" y="1973113"/>
            <a:ext cx="3907284" cy="40826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Ⅱ.1st</a:t>
            </a:r>
            <a:r>
              <a:rPr lang="ja-JP" altLang="en-US"/>
              <a:t>モデル導入手順</a:t>
            </a:r>
            <a:r>
              <a:rPr lang="en-US" altLang="ja-JP"/>
              <a:t> / 3.1st</a:t>
            </a:r>
            <a:r>
              <a:rPr lang="ja-JP" altLang="en-US"/>
              <a:t>モデルの</a:t>
            </a:r>
            <a:r>
              <a:rPr lang="ja-JP" altLang="en-US" smtClean="0"/>
              <a:t>インポート</a:t>
            </a:r>
            <a:r>
              <a:rPr lang="en-US" altLang="ja-JP"/>
              <a:t>(</a:t>
            </a:r>
            <a:r>
              <a:rPr lang="en-US" altLang="ja-JP" smtClean="0"/>
              <a:t>2/3</a:t>
            </a:r>
            <a:r>
              <a:rPr lang="en-US" altLang="ja-JP"/>
              <a:t>)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5" y="836714"/>
            <a:ext cx="10813165" cy="891545"/>
          </a:xfrm>
        </p:spPr>
        <p:txBody>
          <a:bodyPr>
            <a:noAutofit/>
          </a:bodyPr>
          <a:lstStyle/>
          <a:p>
            <a:pPr lvl="1"/>
            <a:r>
              <a:rPr lang="ja-JP" altLang="en-US" sz="1400" smtClean="0"/>
              <a:t>ダウンロードしたファイルをアップロードする。</a:t>
            </a:r>
            <a:endParaRPr lang="en-US" altLang="ja-JP" sz="1400" smtClean="0"/>
          </a:p>
          <a:p>
            <a:pPr lvl="1"/>
            <a:r>
              <a:rPr lang="ja-JP" altLang="en-US" sz="1400" smtClean="0"/>
              <a:t>「すべてのメニュー」にチェックが入っていることを確認する。</a:t>
            </a:r>
            <a:endParaRPr lang="en-US" altLang="ja-JP" sz="1400" smtClean="0"/>
          </a:p>
          <a:p>
            <a:pPr lvl="1"/>
            <a:r>
              <a:rPr lang="ja-JP" altLang="en-US" sz="1400" smtClean="0"/>
              <a:t>画面</a:t>
            </a:r>
            <a:r>
              <a:rPr lang="ja-JP" altLang="en-US" sz="1400" dirty="0" smtClean="0"/>
              <a:t>最下部の</a:t>
            </a:r>
            <a:r>
              <a:rPr lang="ja-JP" altLang="en-US" sz="1400" smtClean="0"/>
              <a:t>「インポート」ボタンを押下する。</a:t>
            </a:r>
            <a:endParaRPr lang="en-US" altLang="ja-JP" sz="1400" dirty="0"/>
          </a:p>
          <a:p>
            <a:pPr marL="179996" lvl="1" indent="0">
              <a:buNone/>
            </a:pPr>
            <a:endParaRPr lang="en-US" altLang="ja-JP" sz="1400" dirty="0" smtClean="0"/>
          </a:p>
        </p:txBody>
      </p:sp>
      <p:sp>
        <p:nvSpPr>
          <p:cNvPr id="7" name="正方形/長方形 6"/>
          <p:cNvSpPr/>
          <p:nvPr/>
        </p:nvSpPr>
        <p:spPr bwMode="auto">
          <a:xfrm>
            <a:off x="695250" y="2492870"/>
            <a:ext cx="1224170" cy="5760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8" name="円形吹き出し 7"/>
          <p:cNvSpPr/>
          <p:nvPr/>
        </p:nvSpPr>
        <p:spPr bwMode="auto">
          <a:xfrm>
            <a:off x="2146105" y="2093933"/>
            <a:ext cx="432000" cy="432000"/>
          </a:xfrm>
          <a:prstGeom prst="wedgeEllipseCallout">
            <a:avLst>
              <a:gd name="adj1" fmla="val -75574"/>
              <a:gd name="adj2" fmla="val 49920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①</a:t>
            </a:r>
          </a:p>
        </p:txBody>
      </p:sp>
      <p:sp>
        <p:nvSpPr>
          <p:cNvPr id="9" name="正方形/長方形 8"/>
          <p:cNvSpPr/>
          <p:nvPr/>
        </p:nvSpPr>
        <p:spPr bwMode="auto">
          <a:xfrm>
            <a:off x="4943840" y="5763612"/>
            <a:ext cx="1152160" cy="29219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0" name="円形吹き出し 9"/>
          <p:cNvSpPr/>
          <p:nvPr/>
        </p:nvSpPr>
        <p:spPr bwMode="auto">
          <a:xfrm>
            <a:off x="6322685" y="5451937"/>
            <a:ext cx="432000" cy="432000"/>
          </a:xfrm>
          <a:prstGeom prst="wedgeEllipseCallout">
            <a:avLst>
              <a:gd name="adj1" fmla="val -75574"/>
              <a:gd name="adj2" fmla="val 49920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③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90297" y="1762636"/>
            <a:ext cx="20882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smtClean="0"/>
              <a:t>メニューインポート</a:t>
            </a:r>
            <a:endParaRPr kumimoji="1" lang="ja-JP" altLang="en-US" sz="800"/>
          </a:p>
        </p:txBody>
      </p:sp>
      <p:sp>
        <p:nvSpPr>
          <p:cNvPr id="13" name="正方形/長方形 12"/>
          <p:cNvSpPr/>
          <p:nvPr/>
        </p:nvSpPr>
        <p:spPr bwMode="auto">
          <a:xfrm>
            <a:off x="709583" y="3902849"/>
            <a:ext cx="1065817" cy="17424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4" name="円形吹き出し 13"/>
          <p:cNvSpPr/>
          <p:nvPr/>
        </p:nvSpPr>
        <p:spPr bwMode="auto">
          <a:xfrm>
            <a:off x="2032578" y="3430162"/>
            <a:ext cx="432000" cy="432000"/>
          </a:xfrm>
          <a:prstGeom prst="wedgeEllipseCallout">
            <a:avLst>
              <a:gd name="adj1" fmla="val -75574"/>
              <a:gd name="adj2" fmla="val 49920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96387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07" y="1672769"/>
            <a:ext cx="8043030" cy="1162412"/>
          </a:xfrm>
          <a:prstGeom prst="rect">
            <a:avLst/>
          </a:prstGeom>
        </p:spPr>
      </p:pic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Ⅱ.1st</a:t>
            </a:r>
            <a:r>
              <a:rPr lang="ja-JP" altLang="en-US"/>
              <a:t>モデル導入手順</a:t>
            </a:r>
            <a:r>
              <a:rPr lang="en-US" altLang="ja-JP"/>
              <a:t> / 3.1st</a:t>
            </a:r>
            <a:r>
              <a:rPr lang="ja-JP" altLang="en-US"/>
              <a:t>モデルの</a:t>
            </a:r>
            <a:r>
              <a:rPr lang="ja-JP" altLang="en-US" smtClean="0"/>
              <a:t>インポート</a:t>
            </a:r>
            <a:r>
              <a:rPr lang="en-US" altLang="ja-JP"/>
              <a:t>(</a:t>
            </a:r>
            <a:r>
              <a:rPr lang="en-US" altLang="ja-JP" smtClean="0"/>
              <a:t>3/3</a:t>
            </a:r>
            <a:r>
              <a:rPr lang="en-US" altLang="ja-JP"/>
              <a:t>)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 bwMode="gray">
          <a:xfrm>
            <a:off x="144790" y="778837"/>
            <a:ext cx="11771836" cy="117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1"/>
            <a:r>
              <a:rPr lang="ja-JP" altLang="en-US" sz="1400" kern="0" smtClean="0"/>
              <a:t>「</a:t>
            </a:r>
            <a:r>
              <a:rPr lang="ja-JP" altLang="en-US" sz="1400" kern="0" dirty="0" smtClean="0"/>
              <a:t>エクスポート</a:t>
            </a:r>
            <a:r>
              <a:rPr lang="en-US" altLang="ja-JP" sz="1400" kern="0" dirty="0" smtClean="0"/>
              <a:t>/</a:t>
            </a:r>
            <a:r>
              <a:rPr lang="ja-JP" altLang="en-US" sz="1400" kern="0" dirty="0" smtClean="0"/>
              <a:t>インポート」＞「エクスポート</a:t>
            </a:r>
            <a:r>
              <a:rPr lang="en-US" altLang="ja-JP" sz="1400" kern="0" dirty="0" smtClean="0"/>
              <a:t>/</a:t>
            </a:r>
            <a:r>
              <a:rPr lang="ja-JP" altLang="en-US" sz="1400" kern="0" dirty="0" smtClean="0"/>
              <a:t>インポート管理」＞「フィルタ」</a:t>
            </a:r>
            <a:r>
              <a:rPr lang="ja-JP" altLang="en-US" sz="1400" kern="0" smtClean="0"/>
              <a:t>を押下する。</a:t>
            </a:r>
            <a:endParaRPr lang="en-US" altLang="ja-JP" sz="1400" kern="0" smtClean="0"/>
          </a:p>
          <a:p>
            <a:pPr lvl="1"/>
            <a:r>
              <a:rPr lang="ja-JP" altLang="en-US" sz="1400" kern="0" smtClean="0"/>
              <a:t>数分後、再度フィルタを実行し、ステータスが「完了」と表示されていることを確認する。</a:t>
            </a:r>
            <a:r>
              <a:rPr lang="en-US" altLang="ja-JP" sz="1400" kern="0" smtClean="0"/>
              <a:t>(</a:t>
            </a:r>
            <a:r>
              <a:rPr lang="ja-JP" altLang="en-US" sz="1400" kern="0" smtClean="0"/>
              <a:t>所要時間は環境によ</a:t>
            </a:r>
            <a:r>
              <a:rPr lang="ja-JP" altLang="en-US" sz="1400" kern="0"/>
              <a:t>って</a:t>
            </a:r>
            <a:r>
              <a:rPr lang="ja-JP" altLang="en-US" sz="1400" kern="0" smtClean="0"/>
              <a:t>異なる</a:t>
            </a:r>
            <a:r>
              <a:rPr lang="en-US" altLang="ja-JP" sz="1400" kern="0" smtClean="0"/>
              <a:t>)</a:t>
            </a:r>
            <a:endParaRPr lang="en-US" altLang="ja-JP" sz="1400" kern="0" dirty="0" smtClean="0"/>
          </a:p>
        </p:txBody>
      </p:sp>
      <p:sp>
        <p:nvSpPr>
          <p:cNvPr id="16" name="コンテンツ プレースホルダー 2"/>
          <p:cNvSpPr txBox="1">
            <a:spLocks/>
          </p:cNvSpPr>
          <p:nvPr/>
        </p:nvSpPr>
        <p:spPr bwMode="gray">
          <a:xfrm>
            <a:off x="80978" y="3027162"/>
            <a:ext cx="11771836" cy="7201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1"/>
            <a:r>
              <a:rPr lang="ja-JP" altLang="en-US" sz="1400" kern="0" smtClean="0">
                <a:solidFill>
                  <a:srgbClr val="000000"/>
                </a:solidFill>
              </a:rPr>
              <a:t>インポートが完了した後、</a:t>
            </a:r>
            <a:r>
              <a:rPr lang="ja-JP" altLang="en-US" sz="1400" kern="0" smtClean="0">
                <a:solidFill>
                  <a:srgbClr val="FF0000"/>
                </a:solidFill>
              </a:rPr>
              <a:t>ユーザー</a:t>
            </a:r>
            <a:r>
              <a:rPr lang="en-US" altLang="ja-JP" sz="1400" kern="0" smtClean="0">
                <a:solidFill>
                  <a:srgbClr val="FF0000"/>
                </a:solidFill>
              </a:rPr>
              <a:t>ID</a:t>
            </a:r>
            <a:r>
              <a:rPr lang="ja-JP" altLang="en-US" sz="1400" kern="0" smtClean="0">
                <a:solidFill>
                  <a:srgbClr val="FF0000"/>
                </a:solidFill>
              </a:rPr>
              <a:t>「</a:t>
            </a:r>
            <a:r>
              <a:rPr lang="en-US" altLang="ja-JP" sz="1400" kern="0" smtClean="0">
                <a:solidFill>
                  <a:srgbClr val="FF0000"/>
                </a:solidFill>
              </a:rPr>
              <a:t>1st-admin</a:t>
            </a:r>
            <a:r>
              <a:rPr lang="ja-JP" altLang="en-US" sz="1400" kern="0" smtClean="0">
                <a:solidFill>
                  <a:srgbClr val="FF0000"/>
                </a:solidFill>
              </a:rPr>
              <a:t>」</a:t>
            </a:r>
            <a:r>
              <a:rPr lang="ja-JP" altLang="en-US" sz="1400" kern="0">
                <a:solidFill>
                  <a:srgbClr val="FF0000"/>
                </a:solidFill>
              </a:rPr>
              <a:t>パスワード</a:t>
            </a:r>
            <a:r>
              <a:rPr lang="ja-JP" altLang="en-US" sz="1400" kern="0" smtClean="0">
                <a:solidFill>
                  <a:srgbClr val="FF0000"/>
                </a:solidFill>
              </a:rPr>
              <a:t>「</a:t>
            </a:r>
            <a:r>
              <a:rPr lang="en-US" altLang="ja-JP" sz="1400" kern="0" smtClean="0">
                <a:solidFill>
                  <a:srgbClr val="FF0000"/>
                </a:solidFill>
              </a:rPr>
              <a:t>password</a:t>
            </a:r>
            <a:r>
              <a:rPr lang="ja-JP" altLang="en-US" sz="1400" kern="0" smtClean="0">
                <a:solidFill>
                  <a:srgbClr val="FF0000"/>
                </a:solidFill>
              </a:rPr>
              <a:t>」でログイン</a:t>
            </a:r>
            <a:r>
              <a:rPr lang="ja-JP" altLang="en-US" sz="1400" kern="0" smtClean="0">
                <a:solidFill>
                  <a:srgbClr val="000000"/>
                </a:solidFill>
              </a:rPr>
              <a:t>しなおす。</a:t>
            </a:r>
            <a:endParaRPr lang="en-US" altLang="ja-JP" sz="1400" kern="0" smtClean="0">
              <a:solidFill>
                <a:srgbClr val="000000"/>
              </a:solidFill>
            </a:endParaRPr>
          </a:p>
          <a:p>
            <a:pPr marL="180000" lvl="1" indent="0">
              <a:buNone/>
            </a:pPr>
            <a:r>
              <a:rPr lang="ja-JP" altLang="en-US" sz="1400" kern="0">
                <a:solidFill>
                  <a:srgbClr val="000000"/>
                </a:solidFill>
              </a:rPr>
              <a:t>　</a:t>
            </a:r>
            <a:r>
              <a:rPr lang="en-US" altLang="ja-JP" sz="1400" kern="0" smtClean="0">
                <a:solidFill>
                  <a:srgbClr val="000000"/>
                </a:solidFill>
              </a:rPr>
              <a:t>(</a:t>
            </a:r>
            <a:r>
              <a:rPr lang="ja-JP" altLang="en-US" sz="1400" kern="0" smtClean="0">
                <a:solidFill>
                  <a:srgbClr val="000000"/>
                </a:solidFill>
              </a:rPr>
              <a:t>初回ログイン時はパスワード変更画面に遷移するのでパスワードを変更する。</a:t>
            </a:r>
            <a:r>
              <a:rPr lang="en-US" altLang="ja-JP" sz="1400" kern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ja-JP" altLang="en-US" sz="1400" kern="0" smtClean="0">
                <a:solidFill>
                  <a:srgbClr val="000000"/>
                </a:solidFill>
              </a:rPr>
              <a:t>ユーザー「</a:t>
            </a:r>
            <a:r>
              <a:rPr lang="en-US" altLang="ja-JP" sz="1400" kern="0" smtClean="0">
                <a:solidFill>
                  <a:srgbClr val="000000"/>
                </a:solidFill>
              </a:rPr>
              <a:t>1st-admin</a:t>
            </a:r>
            <a:r>
              <a:rPr lang="ja-JP" altLang="en-US" sz="1400" kern="0" smtClean="0">
                <a:solidFill>
                  <a:srgbClr val="000000"/>
                </a:solidFill>
              </a:rPr>
              <a:t>」で表示されるメインメニューは以下のとおり。</a:t>
            </a:r>
            <a:endParaRPr lang="en-US" altLang="ja-JP" sz="1400" kern="0" smtClean="0">
              <a:solidFill>
                <a:srgbClr val="000000"/>
              </a:solidFill>
            </a:endParaRPr>
          </a:p>
          <a:p>
            <a:pPr lvl="1"/>
            <a:endParaRPr lang="en-US" altLang="ja-JP" sz="1400" kern="0" dirty="0" smtClean="0"/>
          </a:p>
        </p:txBody>
      </p:sp>
      <p:sp>
        <p:nvSpPr>
          <p:cNvPr id="8" name="正方形/長方形 7"/>
          <p:cNvSpPr/>
          <p:nvPr/>
        </p:nvSpPr>
        <p:spPr bwMode="auto">
          <a:xfrm>
            <a:off x="1343340" y="2212334"/>
            <a:ext cx="504070" cy="19240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69969" y="1489578"/>
            <a:ext cx="31548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996" lvl="1"/>
            <a:r>
              <a:rPr lang="ja-JP" altLang="en-US" sz="900" kern="0" smtClean="0"/>
              <a:t>エクスポート</a:t>
            </a:r>
            <a:r>
              <a:rPr lang="en-US" altLang="ja-JP" sz="900" kern="0" smtClean="0"/>
              <a:t>/</a:t>
            </a:r>
            <a:r>
              <a:rPr lang="ja-JP" altLang="en-US" sz="900" kern="0" smtClean="0"/>
              <a:t>インポート管理</a:t>
            </a:r>
            <a:endParaRPr lang="ja-JP" altLang="en-US" sz="900" ker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38" y="3933645"/>
            <a:ext cx="4524166" cy="2523461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203775" y="3736408"/>
            <a:ext cx="18654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996" lvl="1"/>
            <a:r>
              <a:rPr lang="ja-JP" altLang="en-US" sz="800" kern="0" smtClean="0"/>
              <a:t>メインメニュー</a:t>
            </a:r>
            <a:endParaRPr lang="ja-JP" altLang="en-US" sz="800" kern="0"/>
          </a:p>
        </p:txBody>
      </p:sp>
    </p:spTree>
    <p:extLst>
      <p:ext uri="{BB962C8B-B14F-4D97-AF65-F5344CB8AC3E}">
        <p14:creationId xmlns:p14="http://schemas.microsoft.com/office/powerpoint/2010/main" val="25368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45" y="3092554"/>
            <a:ext cx="9919217" cy="18170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Ⅱ.1st</a:t>
            </a:r>
            <a:r>
              <a:rPr lang="ja-JP" altLang="en-US"/>
              <a:t>モデル導入</a:t>
            </a:r>
            <a:r>
              <a:rPr lang="ja-JP" altLang="en-US" smtClean="0"/>
              <a:t>手順</a:t>
            </a:r>
            <a:r>
              <a:rPr lang="en-US" altLang="ja-JP"/>
              <a:t> </a:t>
            </a:r>
            <a:r>
              <a:rPr lang="en-US" altLang="ja-JP" smtClean="0"/>
              <a:t>/ 4.</a:t>
            </a:r>
            <a:r>
              <a:rPr lang="ja-JP" altLang="en-US" smtClean="0"/>
              <a:t>機器一覧のログイン情報の変更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69974" y="788274"/>
            <a:ext cx="9282506" cy="2030467"/>
          </a:xfrm>
        </p:spPr>
        <p:txBody>
          <a:bodyPr>
            <a:normAutofit/>
          </a:bodyPr>
          <a:lstStyle/>
          <a:p>
            <a:pPr lvl="1"/>
            <a:r>
              <a:rPr lang="ja-JP" altLang="en-US" smtClean="0"/>
              <a:t>「</a:t>
            </a:r>
            <a:r>
              <a:rPr lang="ja-JP" altLang="en-US" dirty="0" smtClean="0"/>
              <a:t>基本コンソール」＞「機器</a:t>
            </a:r>
            <a:r>
              <a:rPr lang="ja-JP" altLang="en-US" smtClean="0"/>
              <a:t>一覧」へ移動する。</a:t>
            </a:r>
            <a:endParaRPr lang="en-US" altLang="ja-JP" smtClean="0"/>
          </a:p>
          <a:p>
            <a:pPr lvl="1"/>
            <a:r>
              <a:rPr lang="ja-JP" altLang="en-US" smtClean="0"/>
              <a:t>項目「管理システム項番」が</a:t>
            </a:r>
            <a:r>
              <a:rPr lang="en-US" altLang="ja-JP" smtClean="0"/>
              <a:t>”100001”</a:t>
            </a:r>
            <a:r>
              <a:rPr lang="ja-JP" altLang="en-US" smtClean="0"/>
              <a:t>のレコードの更新ボタンを押下する。</a:t>
            </a:r>
            <a:endParaRPr lang="en-US" altLang="ja-JP" smtClean="0"/>
          </a:p>
          <a:p>
            <a:pPr lvl="1"/>
            <a:r>
              <a:rPr lang="en-US" altLang="ja-JP" smtClean="0"/>
              <a:t> ITA</a:t>
            </a:r>
            <a:r>
              <a:rPr lang="ja-JP" altLang="en-US"/>
              <a:t>が導入されている</a:t>
            </a:r>
            <a:r>
              <a:rPr lang="ja-JP" altLang="en-US" smtClean="0"/>
              <a:t>サーバのログイン情報</a:t>
            </a:r>
            <a:r>
              <a:rPr lang="ja-JP" altLang="en-US"/>
              <a:t>を登録する</a:t>
            </a:r>
            <a:r>
              <a:rPr lang="ja-JP" altLang="en-US" smtClean="0"/>
              <a:t>。</a:t>
            </a:r>
            <a:endParaRPr lang="en-US" altLang="ja-JP" smtClean="0"/>
          </a:p>
          <a:p>
            <a:pPr marL="179996" lvl="1" indent="0">
              <a:buNone/>
            </a:pPr>
            <a:r>
              <a:rPr lang="ja-JP" altLang="en-US"/>
              <a:t> </a:t>
            </a:r>
            <a:r>
              <a:rPr lang="ja-JP" altLang="en-US" smtClean="0"/>
              <a:t>   </a:t>
            </a:r>
            <a:r>
              <a:rPr lang="ja-JP" altLang="en-US" sz="1400" smtClean="0"/>
              <a:t>変更する項目</a:t>
            </a:r>
            <a:r>
              <a:rPr lang="en-US" altLang="ja-JP" sz="1400" smtClean="0"/>
              <a:t>:</a:t>
            </a:r>
          </a:p>
          <a:p>
            <a:pPr marL="179996" lvl="1" indent="0">
              <a:buNone/>
            </a:pPr>
            <a:r>
              <a:rPr lang="en-US" altLang="ja-JP" sz="1400"/>
              <a:t> </a:t>
            </a:r>
            <a:r>
              <a:rPr lang="en-US" altLang="ja-JP" sz="1400" smtClean="0"/>
              <a:t>  </a:t>
            </a:r>
            <a:r>
              <a:rPr lang="ja-JP" altLang="en-US" sz="1400" smtClean="0">
                <a:solidFill>
                  <a:srgbClr val="FF0000"/>
                </a:solidFill>
              </a:rPr>
              <a:t>「ログインユーザー</a:t>
            </a:r>
            <a:r>
              <a:rPr lang="en-US" altLang="ja-JP" sz="1400" smtClean="0">
                <a:solidFill>
                  <a:srgbClr val="FF0000"/>
                </a:solidFill>
              </a:rPr>
              <a:t>ID</a:t>
            </a:r>
            <a:r>
              <a:rPr lang="ja-JP" altLang="en-US" sz="1400" smtClean="0">
                <a:solidFill>
                  <a:srgbClr val="FF0000"/>
                </a:solidFill>
              </a:rPr>
              <a:t>」「ログインパスワード」「</a:t>
            </a:r>
            <a:r>
              <a:rPr lang="en-US" altLang="ja-JP" sz="1400" smtClean="0">
                <a:solidFill>
                  <a:srgbClr val="FF0000"/>
                </a:solidFill>
              </a:rPr>
              <a:t>ssh</a:t>
            </a:r>
            <a:r>
              <a:rPr lang="ja-JP" altLang="en-US" sz="1400" smtClean="0">
                <a:solidFill>
                  <a:srgbClr val="FF0000"/>
                </a:solidFill>
              </a:rPr>
              <a:t>鍵認証ファイル」「パスフレーズ」「認証方式」</a:t>
            </a:r>
            <a:endParaRPr lang="en-US" altLang="ja-JP" smtClean="0">
              <a:solidFill>
                <a:srgbClr val="FF0000"/>
              </a:solidFill>
            </a:endParaRPr>
          </a:p>
          <a:p>
            <a:pPr lvl="1"/>
            <a:r>
              <a:rPr lang="ja-JP" altLang="en-US" smtClean="0"/>
              <a:t>「更新」ボタンを押下する。</a:t>
            </a:r>
            <a:endParaRPr lang="en-US" altLang="ja-JP" dirty="0" smtClean="0"/>
          </a:p>
        </p:txBody>
      </p:sp>
      <p:sp>
        <p:nvSpPr>
          <p:cNvPr id="6" name="正方形/長方形 5"/>
          <p:cNvSpPr/>
          <p:nvPr/>
        </p:nvSpPr>
        <p:spPr bwMode="auto">
          <a:xfrm>
            <a:off x="4737076" y="3840740"/>
            <a:ext cx="5058526" cy="17545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7" name="円形吹き出し 6"/>
          <p:cNvSpPr/>
          <p:nvPr/>
        </p:nvSpPr>
        <p:spPr bwMode="auto">
          <a:xfrm>
            <a:off x="9264440" y="3049436"/>
            <a:ext cx="432000" cy="432000"/>
          </a:xfrm>
          <a:prstGeom prst="wedgeEllipseCallout">
            <a:avLst>
              <a:gd name="adj1" fmla="val -66167"/>
              <a:gd name="adj2" fmla="val 79329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①</a:t>
            </a:r>
          </a:p>
        </p:txBody>
      </p:sp>
      <p:sp>
        <p:nvSpPr>
          <p:cNvPr id="8" name="正方形/長方形 7"/>
          <p:cNvSpPr/>
          <p:nvPr/>
        </p:nvSpPr>
        <p:spPr bwMode="auto">
          <a:xfrm>
            <a:off x="1572916" y="4711634"/>
            <a:ext cx="1008140" cy="18261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9" name="円形吹き出し 8"/>
          <p:cNvSpPr/>
          <p:nvPr/>
        </p:nvSpPr>
        <p:spPr bwMode="auto">
          <a:xfrm>
            <a:off x="2581056" y="4967400"/>
            <a:ext cx="432000" cy="432000"/>
          </a:xfrm>
          <a:prstGeom prst="wedgeEllipseCallout">
            <a:avLst>
              <a:gd name="adj1" fmla="val -82189"/>
              <a:gd name="adj2" fmla="val -40479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②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48876" y="2889843"/>
            <a:ext cx="12384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996" lvl="1"/>
            <a:r>
              <a:rPr lang="ja-JP" altLang="en-US" sz="900" kern="0" smtClean="0"/>
              <a:t>機器一覧</a:t>
            </a:r>
            <a:endParaRPr lang="ja-JP" altLang="en-US" sz="900" kern="0"/>
          </a:p>
        </p:txBody>
      </p:sp>
      <p:sp>
        <p:nvSpPr>
          <p:cNvPr id="10" name="正方形/長方形 9"/>
          <p:cNvSpPr/>
          <p:nvPr/>
        </p:nvSpPr>
        <p:spPr bwMode="auto">
          <a:xfrm>
            <a:off x="582403" y="3413853"/>
            <a:ext cx="576080" cy="67290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024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72" y="3241703"/>
            <a:ext cx="9795466" cy="16274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Ⅱ.1st</a:t>
            </a:r>
            <a:r>
              <a:rPr lang="ja-JP" altLang="en-US"/>
              <a:t>モデル導入</a:t>
            </a:r>
            <a:r>
              <a:rPr lang="ja-JP" altLang="en-US" smtClean="0"/>
              <a:t>手順</a:t>
            </a:r>
            <a:r>
              <a:rPr lang="en-US" altLang="ja-JP"/>
              <a:t> </a:t>
            </a:r>
            <a:r>
              <a:rPr lang="en-US" altLang="ja-JP" smtClean="0"/>
              <a:t>/ 5.</a:t>
            </a:r>
            <a:r>
              <a:rPr lang="ja-JP" altLang="en-US" smtClean="0"/>
              <a:t>プロキシ</a:t>
            </a:r>
            <a:r>
              <a:rPr lang="ja-JP" altLang="en-US" dirty="0" smtClean="0"/>
              <a:t>情報</a:t>
            </a:r>
            <a:r>
              <a:rPr lang="ja-JP" altLang="en-US" smtClean="0"/>
              <a:t>の登録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3437903"/>
          </a:xfrm>
        </p:spPr>
        <p:txBody>
          <a:bodyPr>
            <a:normAutofit/>
          </a:bodyPr>
          <a:lstStyle/>
          <a:p>
            <a:pPr marL="180000" lvl="1" indent="0">
              <a:buNone/>
            </a:pPr>
            <a:r>
              <a:rPr lang="en-US" altLang="ja-JP" dirty="0" smtClean="0">
                <a:solidFill>
                  <a:srgbClr val="FF0000"/>
                </a:solidFill>
              </a:rPr>
              <a:t>ITA</a:t>
            </a:r>
            <a:r>
              <a:rPr lang="ja-JP" altLang="en-US" dirty="0" smtClean="0">
                <a:solidFill>
                  <a:srgbClr val="FF0000"/>
                </a:solidFill>
              </a:rPr>
              <a:t>導入サーバ</a:t>
            </a:r>
            <a:r>
              <a:rPr lang="en-US" altLang="ja-JP" dirty="0" smtClean="0">
                <a:solidFill>
                  <a:srgbClr val="FF0000"/>
                </a:solidFill>
              </a:rPr>
              <a:t>―</a:t>
            </a:r>
            <a:r>
              <a:rPr lang="ja-JP" altLang="en-US" dirty="0" smtClean="0">
                <a:solidFill>
                  <a:srgbClr val="FF0000"/>
                </a:solidFill>
              </a:rPr>
              <a:t>が</a:t>
            </a:r>
            <a:r>
              <a:rPr lang="en-US" altLang="ja-JP" dirty="0" smtClean="0">
                <a:solidFill>
                  <a:srgbClr val="FF0000"/>
                </a:solidFill>
              </a:rPr>
              <a:t>AWS</a:t>
            </a:r>
            <a:r>
              <a:rPr lang="ja-JP" altLang="en-US" dirty="0" smtClean="0">
                <a:solidFill>
                  <a:srgbClr val="FF0000"/>
                </a:solidFill>
              </a:rPr>
              <a:t>との接続にプロキシサーバーを使用する環境である場合、本手順を実行してください。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180000" lvl="1" indent="0">
              <a:buNone/>
            </a:pPr>
            <a:endParaRPr lang="en-US" altLang="ja-JP" dirty="0" smtClean="0"/>
          </a:p>
          <a:p>
            <a:r>
              <a:rPr lang="ja-JP" altLang="en-US" dirty="0" smtClean="0"/>
              <a:t>プロキシ</a:t>
            </a:r>
            <a:r>
              <a:rPr lang="ja-JP" altLang="en-US" dirty="0"/>
              <a:t>情報の登録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「</a:t>
            </a:r>
            <a:r>
              <a:rPr lang="en-US" altLang="ja-JP" dirty="0" err="1" smtClean="0"/>
              <a:t>Ansible</a:t>
            </a:r>
            <a:r>
              <a:rPr lang="ja-JP" altLang="en-US" dirty="0" smtClean="0"/>
              <a:t>共通」＞「グローバル変数</a:t>
            </a:r>
            <a:r>
              <a:rPr lang="ja-JP" altLang="en-US" smtClean="0"/>
              <a:t>管理」へ移動する。</a:t>
            </a:r>
            <a:endParaRPr lang="en-US" altLang="ja-JP" smtClean="0"/>
          </a:p>
          <a:p>
            <a:pPr lvl="1"/>
            <a:r>
              <a:rPr lang="ja-JP" altLang="en-US" smtClean="0"/>
              <a:t>「</a:t>
            </a:r>
            <a:r>
              <a:rPr lang="ja-JP" altLang="en-US" dirty="0" smtClean="0"/>
              <a:t>フィルタ</a:t>
            </a:r>
            <a:r>
              <a:rPr lang="ja-JP" altLang="en-US" smtClean="0"/>
              <a:t>」＞「グローバル変数名」が</a:t>
            </a:r>
            <a:r>
              <a:rPr lang="en-US" altLang="ja-JP" smtClean="0"/>
              <a:t>”</a:t>
            </a:r>
            <a:r>
              <a:rPr lang="en-US" altLang="ja-JP" smtClean="0">
                <a:solidFill>
                  <a:srgbClr val="FF0000"/>
                </a:solidFill>
              </a:rPr>
              <a:t>GBL_PROXY</a:t>
            </a:r>
            <a:r>
              <a:rPr lang="en-US" altLang="ja-JP" smtClean="0"/>
              <a:t>”</a:t>
            </a:r>
            <a:r>
              <a:rPr lang="ja-JP" altLang="en-US" smtClean="0"/>
              <a:t>のレコードの更新ボタンを押下する。</a:t>
            </a:r>
            <a:endParaRPr lang="en-US" altLang="ja-JP" dirty="0" smtClean="0"/>
          </a:p>
          <a:p>
            <a:pPr lvl="1"/>
            <a:r>
              <a:rPr lang="ja-JP" altLang="en-US" smtClean="0"/>
              <a:t>「備考」項目を参考に、「具体値」項目に</a:t>
            </a:r>
            <a:r>
              <a:rPr lang="ja-JP" altLang="en-US" dirty="0" smtClean="0"/>
              <a:t>プロキシサーバーの情報を入力して「</a:t>
            </a:r>
            <a:r>
              <a:rPr lang="ja-JP" altLang="en-US" smtClean="0"/>
              <a:t>更新」ボタンを押下する。</a:t>
            </a:r>
            <a:endParaRPr lang="en-US" altLang="ja-JP" dirty="0" smtClean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1823130" y="3921018"/>
            <a:ext cx="2688649" cy="51612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1939739" y="4606170"/>
            <a:ext cx="1203851" cy="2291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7" name="円形吹き出し 6"/>
          <p:cNvSpPr/>
          <p:nvPr/>
        </p:nvSpPr>
        <p:spPr bwMode="auto">
          <a:xfrm>
            <a:off x="4079779" y="3362262"/>
            <a:ext cx="432000" cy="432000"/>
          </a:xfrm>
          <a:prstGeom prst="wedgeEllipseCallout">
            <a:avLst>
              <a:gd name="adj1" fmla="val -75574"/>
              <a:gd name="adj2" fmla="val 49920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①</a:t>
            </a:r>
          </a:p>
        </p:txBody>
      </p:sp>
      <p:sp>
        <p:nvSpPr>
          <p:cNvPr id="8" name="円形吹き出し 7"/>
          <p:cNvSpPr/>
          <p:nvPr/>
        </p:nvSpPr>
        <p:spPr bwMode="auto">
          <a:xfrm>
            <a:off x="3071580" y="4941270"/>
            <a:ext cx="432000" cy="432000"/>
          </a:xfrm>
          <a:prstGeom prst="wedgeEllipseCallout">
            <a:avLst>
              <a:gd name="adj1" fmla="val -81400"/>
              <a:gd name="adj2" fmla="val -56884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②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35200" y="3054148"/>
            <a:ext cx="3021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996" lvl="1"/>
            <a:r>
              <a:rPr lang="ja-JP" altLang="en-US" sz="900" kern="0" smtClean="0"/>
              <a:t>グローバル変数管理</a:t>
            </a:r>
            <a:endParaRPr lang="ja-JP" altLang="en-US" sz="900" kern="0"/>
          </a:p>
        </p:txBody>
      </p:sp>
    </p:spTree>
    <p:extLst>
      <p:ext uri="{BB962C8B-B14F-4D97-AF65-F5344CB8AC3E}">
        <p14:creationId xmlns:p14="http://schemas.microsoft.com/office/powerpoint/2010/main" val="396684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3" y="3184467"/>
            <a:ext cx="10918280" cy="19727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Ⅱ.1st</a:t>
            </a:r>
            <a:r>
              <a:rPr lang="ja-JP" altLang="en-US"/>
              <a:t>モデル導入</a:t>
            </a:r>
            <a:r>
              <a:rPr lang="ja-JP" altLang="en-US" smtClean="0"/>
              <a:t>手順</a:t>
            </a:r>
            <a:r>
              <a:rPr lang="en-US" altLang="ja-JP"/>
              <a:t> </a:t>
            </a:r>
            <a:r>
              <a:rPr lang="en-US" altLang="ja-JP" smtClean="0"/>
              <a:t>/ 6.API</a:t>
            </a:r>
            <a:r>
              <a:rPr lang="ja-JP" altLang="en-US" smtClean="0"/>
              <a:t>実行ユーザーの</a:t>
            </a:r>
            <a:r>
              <a:rPr lang="en-US" altLang="ja-JP" smtClean="0"/>
              <a:t>PW</a:t>
            </a:r>
            <a:r>
              <a:rPr lang="ja-JP" altLang="en-US" smtClean="0"/>
              <a:t>変更</a:t>
            </a:r>
            <a:r>
              <a:rPr lang="en-US" altLang="ja-JP" smtClean="0"/>
              <a:t>(1/2)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 bwMode="auto">
          <a:xfrm>
            <a:off x="1917489" y="4008079"/>
            <a:ext cx="1075964" cy="2160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1971550" y="4871047"/>
            <a:ext cx="1584220" cy="23066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8" name="円形吹き出し 7"/>
          <p:cNvSpPr/>
          <p:nvPr/>
        </p:nvSpPr>
        <p:spPr bwMode="auto">
          <a:xfrm>
            <a:off x="2927560" y="3339765"/>
            <a:ext cx="432000" cy="432000"/>
          </a:xfrm>
          <a:prstGeom prst="wedgeEllipseCallout">
            <a:avLst>
              <a:gd name="adj1" fmla="val -75574"/>
              <a:gd name="adj2" fmla="val 49920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①</a:t>
            </a:r>
          </a:p>
        </p:txBody>
      </p:sp>
      <p:sp>
        <p:nvSpPr>
          <p:cNvPr id="9" name="円形吹き出し 8"/>
          <p:cNvSpPr/>
          <p:nvPr/>
        </p:nvSpPr>
        <p:spPr bwMode="auto">
          <a:xfrm>
            <a:off x="3335737" y="5333420"/>
            <a:ext cx="440066" cy="432000"/>
          </a:xfrm>
          <a:prstGeom prst="wedgeEllipseCallout">
            <a:avLst>
              <a:gd name="adj1" fmla="val -73140"/>
              <a:gd name="adj2" fmla="val -73567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②</a:t>
            </a: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 bwMode="gray">
          <a:xfrm>
            <a:off x="286572" y="764630"/>
            <a:ext cx="9865370" cy="2161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sz="1800" kern="0" smtClean="0"/>
              <a:t>ユーザー管理の</a:t>
            </a:r>
            <a:r>
              <a:rPr lang="ja-JP" altLang="en-US" sz="1800" kern="0"/>
              <a:t>変更</a:t>
            </a:r>
            <a:endParaRPr lang="ja-JP" altLang="en-US" sz="1800" kern="0" smtClean="0"/>
          </a:p>
          <a:p>
            <a:pPr lvl="1"/>
            <a:r>
              <a:rPr lang="ja-JP" altLang="en-US" kern="0" smtClean="0"/>
              <a:t>以下の作業は常に必須。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「管理</a:t>
            </a:r>
            <a:r>
              <a:rPr lang="ja-JP" altLang="en-US" kern="0"/>
              <a:t>コンソール</a:t>
            </a:r>
            <a:r>
              <a:rPr lang="ja-JP" altLang="en-US" kern="0" smtClean="0"/>
              <a:t>」</a:t>
            </a:r>
            <a:r>
              <a:rPr lang="en-US" altLang="ja-JP" kern="0" smtClean="0"/>
              <a:t>&gt;</a:t>
            </a:r>
            <a:r>
              <a:rPr lang="ja-JP" altLang="en-US" kern="0" smtClean="0"/>
              <a:t>「ユーザ管理」へ移動する。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「ログイン</a:t>
            </a:r>
            <a:r>
              <a:rPr lang="en-US" altLang="ja-JP" kern="0" smtClean="0"/>
              <a:t>ID</a:t>
            </a:r>
            <a:r>
              <a:rPr lang="ja-JP" altLang="en-US" kern="0" smtClean="0"/>
              <a:t>」が</a:t>
            </a:r>
            <a:r>
              <a:rPr lang="en-US" altLang="ja-JP" kern="0" smtClean="0"/>
              <a:t>”1st-model-api”</a:t>
            </a:r>
            <a:r>
              <a:rPr lang="ja-JP" altLang="en-US" kern="0" smtClean="0"/>
              <a:t>のレコードの更新ボタンを押下する。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項目「ログイン</a:t>
            </a:r>
            <a:r>
              <a:rPr lang="en-US" altLang="ja-JP" kern="0" smtClean="0"/>
              <a:t>PW</a:t>
            </a:r>
            <a:r>
              <a:rPr lang="ja-JP" altLang="en-US" kern="0" smtClean="0"/>
              <a:t>」</a:t>
            </a:r>
            <a:r>
              <a:rPr lang="ja-JP" altLang="en-US" kern="0"/>
              <a:t>に任意のパスワードを</a:t>
            </a:r>
            <a:r>
              <a:rPr lang="ja-JP" altLang="en-US" kern="0" smtClean="0"/>
              <a:t>入力する。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「更新」ボタンを押下する。</a:t>
            </a:r>
            <a:endParaRPr lang="en-US" altLang="ja-JP" kern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0785" y="2982138"/>
            <a:ext cx="16646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996" lvl="1"/>
            <a:r>
              <a:rPr lang="ja-JP" altLang="en-US" sz="900" kern="0" smtClean="0"/>
              <a:t>ユーザ管理</a:t>
            </a:r>
            <a:endParaRPr lang="ja-JP" altLang="en-US" sz="900" kern="0"/>
          </a:p>
        </p:txBody>
      </p:sp>
    </p:spTree>
    <p:extLst>
      <p:ext uri="{BB962C8B-B14F-4D97-AF65-F5344CB8AC3E}">
        <p14:creationId xmlns:p14="http://schemas.microsoft.com/office/powerpoint/2010/main" val="146814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91430" y="223786"/>
            <a:ext cx="864120" cy="405683"/>
          </a:xfrm>
        </p:spPr>
        <p:txBody>
          <a:bodyPr/>
          <a:lstStyle/>
          <a:p>
            <a:r>
              <a:rPr kumimoji="1" lang="ja-JP" altLang="en-US" smtClean="0"/>
              <a:t>目次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1877076" y="739518"/>
            <a:ext cx="4104570" cy="364093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altLang="ja-JP" sz="1600" smtClean="0">
                <a:latin typeface="+mn-ea"/>
              </a:rPr>
              <a:t>1st</a:t>
            </a:r>
            <a:r>
              <a:rPr lang="ja-JP" altLang="en-US" sz="1600" smtClean="0">
                <a:latin typeface="+mn-ea"/>
              </a:rPr>
              <a:t>モデル概要</a:t>
            </a:r>
            <a:endParaRPr lang="en-US" altLang="ja-JP" sz="1600" smtClean="0">
              <a:latin typeface="+mn-ea"/>
            </a:endParaRPr>
          </a:p>
          <a:p>
            <a:pPr marL="857239" lvl="1" indent="-400050">
              <a:buFont typeface="+mj-lt"/>
              <a:buAutoNum type="arabicPeriod"/>
            </a:pPr>
            <a:r>
              <a:rPr lang="ja-JP" altLang="en-US" sz="1400" smtClean="0">
                <a:latin typeface="+mn-ea"/>
              </a:rPr>
              <a:t>はじめに</a:t>
            </a:r>
            <a:endParaRPr lang="en-US" altLang="ja-JP" sz="1400" smtClean="0">
              <a:latin typeface="+mn-ea"/>
            </a:endParaRPr>
          </a:p>
          <a:p>
            <a:pPr marL="857239" lvl="1" indent="-400050">
              <a:buFont typeface="+mj-lt"/>
              <a:buAutoNum type="arabicPeriod"/>
            </a:pPr>
            <a:r>
              <a:rPr lang="en-US" altLang="ja-JP" sz="1400" smtClean="0">
                <a:latin typeface="+mn-ea"/>
              </a:rPr>
              <a:t>AWS</a:t>
            </a:r>
            <a:r>
              <a:rPr lang="ja-JP" altLang="en-US" sz="1400" smtClean="0">
                <a:latin typeface="+mn-ea"/>
              </a:rPr>
              <a:t>サービス関連図</a:t>
            </a:r>
            <a:endParaRPr lang="en-US" altLang="ja-JP" sz="1400">
              <a:latin typeface="+mn-ea"/>
            </a:endParaRPr>
          </a:p>
          <a:p>
            <a:pPr marL="857239" lvl="1" indent="-400050">
              <a:buFont typeface="+mj-lt"/>
              <a:buAutoNum type="arabicPeriod"/>
            </a:pPr>
            <a:r>
              <a:rPr lang="ja-JP" altLang="en-US" sz="1400" smtClean="0">
                <a:latin typeface="+mn-ea"/>
              </a:rPr>
              <a:t>ユーザー一覧</a:t>
            </a:r>
            <a:endParaRPr lang="en-US" altLang="ja-JP" sz="1400" smtClean="0">
              <a:latin typeface="+mn-ea"/>
            </a:endParaRPr>
          </a:p>
          <a:p>
            <a:pPr marL="857239" lvl="1" indent="-400050">
              <a:buFont typeface="+mj-lt"/>
              <a:buAutoNum type="arabicPeriod"/>
            </a:pPr>
            <a:r>
              <a:rPr lang="ja-JP" altLang="en-US" sz="1400" smtClean="0">
                <a:latin typeface="+mn-ea"/>
              </a:rPr>
              <a:t>ロール</a:t>
            </a:r>
            <a:r>
              <a:rPr lang="ja-JP" altLang="en-US" sz="1400">
                <a:latin typeface="+mn-ea"/>
              </a:rPr>
              <a:t>一覧</a:t>
            </a:r>
            <a:endParaRPr lang="en-US" altLang="ja-JP" sz="1400" smtClean="0">
              <a:latin typeface="+mn-ea"/>
            </a:endParaRPr>
          </a:p>
          <a:p>
            <a:pPr marL="857239" lvl="1" indent="-400050">
              <a:buFont typeface="+mj-lt"/>
              <a:buAutoNum type="arabicPeriod"/>
            </a:pPr>
            <a:endParaRPr lang="en-US" altLang="ja-JP" sz="1400" smtClean="0">
              <a:latin typeface="+mn-ea"/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altLang="ja-JP" sz="1600" smtClean="0">
                <a:latin typeface="+mn-ea"/>
              </a:rPr>
              <a:t>1st</a:t>
            </a:r>
            <a:r>
              <a:rPr lang="ja-JP" altLang="en-US" sz="1600">
                <a:latin typeface="+mn-ea"/>
              </a:rPr>
              <a:t>モデル</a:t>
            </a:r>
            <a:r>
              <a:rPr lang="ja-JP" altLang="en-US" sz="1600" smtClean="0">
                <a:latin typeface="+mn-ea"/>
              </a:rPr>
              <a:t>導入手順</a:t>
            </a:r>
            <a:endParaRPr lang="en-US" altLang="ja-JP" sz="1600" smtClean="0">
              <a:latin typeface="+mn-ea"/>
            </a:endParaRPr>
          </a:p>
          <a:p>
            <a:pPr marL="857250" lvl="1" indent="-400050">
              <a:buFont typeface="+mj-lt"/>
              <a:buAutoNum type="arabicPeriod"/>
            </a:pPr>
            <a:r>
              <a:rPr lang="ja-JP" altLang="en-US" sz="1400" smtClean="0">
                <a:latin typeface="+mn-ea"/>
              </a:rPr>
              <a:t>導入準備</a:t>
            </a:r>
            <a:endParaRPr lang="en-US" altLang="ja-JP" sz="1400">
              <a:latin typeface="+mn-ea"/>
            </a:endParaRPr>
          </a:p>
          <a:p>
            <a:pPr marL="857239" lvl="1" indent="-400050">
              <a:buFont typeface="+mj-lt"/>
              <a:buAutoNum type="arabicPeriod"/>
            </a:pPr>
            <a:r>
              <a:rPr lang="en-US" altLang="ja-JP" sz="1400" smtClean="0">
                <a:latin typeface="+mn-ea"/>
              </a:rPr>
              <a:t>1st</a:t>
            </a:r>
            <a:r>
              <a:rPr lang="ja-JP" altLang="en-US" sz="1400" smtClean="0">
                <a:latin typeface="+mn-ea"/>
              </a:rPr>
              <a:t>モデル導入</a:t>
            </a:r>
            <a:r>
              <a:rPr lang="ja-JP" altLang="en-US" sz="1400">
                <a:latin typeface="+mn-ea"/>
              </a:rPr>
              <a:t>ファイルダウンロード</a:t>
            </a:r>
            <a:endParaRPr lang="en-US" altLang="ja-JP" sz="1400">
              <a:latin typeface="+mn-ea"/>
            </a:endParaRPr>
          </a:p>
          <a:p>
            <a:pPr marL="857239" lvl="1" indent="-400050">
              <a:buFont typeface="+mj-lt"/>
              <a:buAutoNum type="arabicPeriod"/>
            </a:pPr>
            <a:r>
              <a:rPr lang="en-US" altLang="ja-JP" sz="1400" smtClean="0">
                <a:latin typeface="+mn-ea"/>
              </a:rPr>
              <a:t>1st</a:t>
            </a:r>
            <a:r>
              <a:rPr lang="ja-JP" altLang="en-US" sz="1400" smtClean="0">
                <a:latin typeface="+mn-ea"/>
              </a:rPr>
              <a:t>モデル導入</a:t>
            </a:r>
            <a:r>
              <a:rPr lang="ja-JP" altLang="en-US" sz="1400">
                <a:latin typeface="+mn-ea"/>
              </a:rPr>
              <a:t>ファイルインポート</a:t>
            </a:r>
            <a:endParaRPr lang="en-US" altLang="ja-JP" sz="1400">
              <a:latin typeface="+mn-ea"/>
            </a:endParaRPr>
          </a:p>
          <a:p>
            <a:pPr marL="857239" lvl="1" indent="-400050">
              <a:buFont typeface="+mj-lt"/>
              <a:buAutoNum type="arabicPeriod"/>
            </a:pPr>
            <a:r>
              <a:rPr lang="ja-JP" altLang="en-US" sz="1400">
                <a:latin typeface="+mn-ea"/>
              </a:rPr>
              <a:t>機器</a:t>
            </a:r>
            <a:r>
              <a:rPr lang="ja-JP" altLang="en-US" sz="1400" smtClean="0">
                <a:latin typeface="+mn-ea"/>
              </a:rPr>
              <a:t>一覧の</a:t>
            </a:r>
            <a:r>
              <a:rPr lang="ja-JP" altLang="en-US" sz="1400">
                <a:latin typeface="+mn-ea"/>
              </a:rPr>
              <a:t>ログイン情報変更</a:t>
            </a:r>
            <a:endParaRPr lang="en-US" altLang="ja-JP" sz="1400">
              <a:latin typeface="+mn-ea"/>
            </a:endParaRPr>
          </a:p>
          <a:p>
            <a:pPr marL="857239" lvl="1" indent="-400050">
              <a:buFont typeface="+mj-lt"/>
              <a:buAutoNum type="arabicPeriod"/>
            </a:pPr>
            <a:r>
              <a:rPr lang="ja-JP" altLang="en-US" sz="1400">
                <a:latin typeface="+mn-ea"/>
              </a:rPr>
              <a:t>プロキシ情報の登録</a:t>
            </a:r>
            <a:endParaRPr lang="en-US" altLang="ja-JP" sz="1400">
              <a:latin typeface="+mn-ea"/>
            </a:endParaRPr>
          </a:p>
          <a:p>
            <a:pPr marL="857239" lvl="1" indent="-400050">
              <a:buFont typeface="+mj-lt"/>
              <a:buAutoNum type="arabicPeriod"/>
            </a:pPr>
            <a:r>
              <a:rPr lang="en-US" altLang="ja-JP" sz="1400" smtClean="0">
                <a:latin typeface="+mn-ea"/>
              </a:rPr>
              <a:t>API</a:t>
            </a:r>
            <a:r>
              <a:rPr lang="ja-JP" altLang="en-US" sz="1400" smtClean="0">
                <a:latin typeface="+mn-ea"/>
              </a:rPr>
              <a:t>実行ユーザーの</a:t>
            </a:r>
            <a:r>
              <a:rPr lang="en-US" altLang="ja-JP" sz="1400" smtClean="0">
                <a:latin typeface="+mn-ea"/>
              </a:rPr>
              <a:t>PW</a:t>
            </a:r>
            <a:r>
              <a:rPr lang="ja-JP" altLang="en-US" sz="1400" smtClean="0">
                <a:latin typeface="+mn-ea"/>
              </a:rPr>
              <a:t>変更</a:t>
            </a:r>
            <a:endParaRPr lang="en-US" altLang="ja-JP" sz="1400" smtClean="0">
              <a:latin typeface="+mn-ea"/>
            </a:endParaRPr>
          </a:p>
          <a:p>
            <a:pPr marL="857239" lvl="1" indent="-400050">
              <a:buFont typeface="+mj-lt"/>
              <a:buAutoNum type="arabicPeriod"/>
            </a:pPr>
            <a:r>
              <a:rPr lang="en-US" altLang="ja-JP" sz="1400" smtClean="0"/>
              <a:t>AWS</a:t>
            </a:r>
            <a:r>
              <a:rPr lang="ja-JP" altLang="en-US" sz="1400" smtClean="0"/>
              <a:t>環境設定</a:t>
            </a:r>
            <a:endParaRPr lang="en-US" altLang="ja-JP" sz="1400" smtClean="0"/>
          </a:p>
          <a:p>
            <a:pPr marL="857239" lvl="1" indent="-400050">
              <a:buFont typeface="+mj-lt"/>
              <a:buAutoNum type="arabicPeriod"/>
            </a:pPr>
            <a:endParaRPr lang="en-US" altLang="ja-JP" sz="1400" smtClean="0">
              <a:latin typeface="+mn-ea"/>
            </a:endParaRPr>
          </a:p>
          <a:p>
            <a:pPr marL="400039" indent="-400050">
              <a:buFont typeface="+mj-lt"/>
              <a:buAutoNum type="romanUcPeriod"/>
            </a:pPr>
            <a:endParaRPr lang="en-US" altLang="ja-JP" sz="1400" smtClean="0">
              <a:latin typeface="+mn-ea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2351480" y="4361627"/>
            <a:ext cx="5184720" cy="2212740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880" indent="-342891">
              <a:buFont typeface="+mj-lt"/>
              <a:buAutoNum type="arabicPeriod" startAt="3"/>
            </a:pPr>
            <a:endParaRPr lang="en-US" altLang="ja-JP" sz="1600" smtClean="0">
              <a:latin typeface="+mn-ea"/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5981646" y="609287"/>
            <a:ext cx="4752660" cy="6088918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00050" indent="-400050">
              <a:buFont typeface="+mj-lt"/>
              <a:buAutoNum type="romanUcPeriod" startAt="3"/>
            </a:pPr>
            <a:r>
              <a:rPr lang="ja-JP" altLang="en-US" sz="1600" smtClean="0">
                <a:latin typeface="+mn-ea"/>
              </a:rPr>
              <a:t>システム構築</a:t>
            </a:r>
            <a:r>
              <a:rPr lang="ja-JP" altLang="en-US" sz="1600">
                <a:latin typeface="+mn-ea"/>
              </a:rPr>
              <a:t>・</a:t>
            </a:r>
            <a:r>
              <a:rPr lang="ja-JP" altLang="en-US" sz="1600" smtClean="0">
                <a:latin typeface="+mn-ea"/>
              </a:rPr>
              <a:t>更新手順</a:t>
            </a:r>
            <a:endParaRPr lang="en-US" altLang="ja-JP" sz="1600" smtClean="0">
              <a:latin typeface="+mn-ea"/>
            </a:endParaRPr>
          </a:p>
          <a:p>
            <a:pPr marL="857250" lvl="1" indent="-400050">
              <a:buFont typeface="+mj-lt"/>
              <a:buAutoNum type="arabicPeriod"/>
            </a:pPr>
            <a:r>
              <a:rPr lang="ja-JP" altLang="en-US" sz="1400" smtClean="0">
                <a:latin typeface="+mn-ea"/>
              </a:rPr>
              <a:t>はじめ</a:t>
            </a:r>
            <a:r>
              <a:rPr lang="ja-JP" altLang="en-US" sz="1400">
                <a:latin typeface="+mn-ea"/>
              </a:rPr>
              <a:t>に</a:t>
            </a:r>
            <a:endParaRPr lang="en-US" altLang="ja-JP" sz="1400" smtClean="0">
              <a:latin typeface="+mn-ea"/>
            </a:endParaRPr>
          </a:p>
          <a:p>
            <a:pPr marL="857250" lvl="1" indent="-400050">
              <a:buFont typeface="+mj-lt"/>
              <a:buAutoNum type="arabicPeriod"/>
            </a:pPr>
            <a:r>
              <a:rPr lang="en-US" altLang="ja-JP" sz="1400" smtClean="0">
                <a:latin typeface="+mn-ea"/>
              </a:rPr>
              <a:t>AWS</a:t>
            </a:r>
            <a:r>
              <a:rPr lang="ja-JP" altLang="en-US" sz="1400" smtClean="0">
                <a:latin typeface="+mn-ea"/>
              </a:rPr>
              <a:t>管理者基盤</a:t>
            </a:r>
            <a:endParaRPr lang="en-US" altLang="ja-JP" sz="1400" smtClean="0">
              <a:latin typeface="+mn-ea"/>
            </a:endParaRPr>
          </a:p>
          <a:p>
            <a:pPr marL="857250" lvl="1" indent="-400050">
              <a:buFont typeface="+mj-lt"/>
              <a:buAutoNum type="arabicPeriod"/>
            </a:pPr>
            <a:r>
              <a:rPr lang="en-US" altLang="ja-JP" sz="1400" smtClean="0">
                <a:latin typeface="+mn-ea"/>
              </a:rPr>
              <a:t>AWS</a:t>
            </a:r>
            <a:r>
              <a:rPr lang="ja-JP" altLang="en-US" sz="1400" smtClean="0">
                <a:latin typeface="+mn-ea"/>
              </a:rPr>
              <a:t>管理者</a:t>
            </a:r>
            <a:endParaRPr lang="en-US" altLang="ja-JP" sz="1400" smtClean="0">
              <a:latin typeface="+mn-ea"/>
            </a:endParaRPr>
          </a:p>
          <a:p>
            <a:pPr marL="857250" lvl="1" indent="-400050">
              <a:buFont typeface="+mj-lt"/>
              <a:buAutoNum type="arabicPeriod"/>
            </a:pPr>
            <a:r>
              <a:rPr lang="ja-JP" altLang="en-US" sz="1400" smtClean="0">
                <a:latin typeface="+mn-ea"/>
              </a:rPr>
              <a:t>インフラユーザー基盤</a:t>
            </a:r>
            <a:endParaRPr lang="en-US" altLang="ja-JP" sz="1400" smtClean="0">
              <a:latin typeface="+mn-ea"/>
            </a:endParaRPr>
          </a:p>
          <a:p>
            <a:pPr marL="857250" lvl="1" indent="-400050">
              <a:buFont typeface="+mj-lt"/>
              <a:buAutoNum type="arabicPeriod"/>
            </a:pPr>
            <a:r>
              <a:rPr lang="ja-JP" altLang="en-US" sz="1400" smtClean="0">
                <a:latin typeface="+mn-ea"/>
              </a:rPr>
              <a:t>インフラ管理者</a:t>
            </a:r>
            <a:endParaRPr lang="en-US" altLang="ja-JP" sz="1400" smtClean="0">
              <a:latin typeface="+mn-ea"/>
            </a:endParaRPr>
          </a:p>
          <a:p>
            <a:pPr marL="857250" lvl="1" indent="-400050">
              <a:buFont typeface="+mj-lt"/>
              <a:buAutoNum type="arabicPeriod"/>
            </a:pPr>
            <a:r>
              <a:rPr lang="ja-JP" altLang="en-US" sz="1400" smtClean="0">
                <a:latin typeface="+mn-ea"/>
              </a:rPr>
              <a:t>インフラメンバー</a:t>
            </a:r>
            <a:endParaRPr lang="en-US" altLang="ja-JP" sz="1400" smtClean="0">
              <a:latin typeface="+mn-ea"/>
            </a:endParaRPr>
          </a:p>
          <a:p>
            <a:pPr marL="857250" lvl="1" indent="-400050">
              <a:buFont typeface="+mj-lt"/>
              <a:buAutoNum type="arabicPeriod"/>
            </a:pPr>
            <a:r>
              <a:rPr lang="en-US" altLang="ja-JP" sz="1400" smtClean="0">
                <a:latin typeface="+mn-ea"/>
              </a:rPr>
              <a:t>CloudFormaton</a:t>
            </a:r>
            <a:r>
              <a:rPr lang="ja-JP" altLang="en-US" sz="1400" smtClean="0">
                <a:latin typeface="+mn-ea"/>
              </a:rPr>
              <a:t>ロール</a:t>
            </a:r>
            <a:endParaRPr lang="en-US" altLang="ja-JP" sz="1400" smtClean="0">
              <a:latin typeface="+mn-ea"/>
            </a:endParaRPr>
          </a:p>
          <a:p>
            <a:pPr marL="857250" lvl="1" indent="-400050">
              <a:buFont typeface="+mj-lt"/>
              <a:buAutoNum type="arabicPeriod"/>
            </a:pPr>
            <a:r>
              <a:rPr lang="ja-JP" altLang="en-US" sz="1400" smtClean="0">
                <a:latin typeface="+mn-ea"/>
              </a:rPr>
              <a:t>オートスケール</a:t>
            </a:r>
            <a:r>
              <a:rPr lang="en-US" altLang="ja-JP" sz="1400" smtClean="0">
                <a:latin typeface="+mn-ea"/>
              </a:rPr>
              <a:t>Web</a:t>
            </a:r>
            <a:r>
              <a:rPr lang="ja-JP" altLang="en-US" sz="1400" smtClean="0">
                <a:latin typeface="+mn-ea"/>
              </a:rPr>
              <a:t>システム</a:t>
            </a:r>
            <a:endParaRPr lang="en-US" altLang="ja-JP" sz="1400" smtClean="0">
              <a:latin typeface="+mn-ea"/>
            </a:endParaRPr>
          </a:p>
          <a:p>
            <a:pPr marL="857250" lvl="1" indent="-400050">
              <a:buFont typeface="+mj-lt"/>
              <a:buAutoNum type="arabicPeriod"/>
            </a:pPr>
            <a:r>
              <a:rPr lang="ja-JP" altLang="en-US" sz="1400" smtClean="0">
                <a:latin typeface="+mn-ea"/>
              </a:rPr>
              <a:t>セキュリティ付帯機能</a:t>
            </a:r>
            <a:endParaRPr lang="en-US" altLang="ja-JP" sz="1400" smtClean="0">
              <a:latin typeface="+mn-ea"/>
            </a:endParaRPr>
          </a:p>
          <a:p>
            <a:pPr marL="857239" lvl="1" indent="-400050">
              <a:buFont typeface="+mj-lt"/>
              <a:buAutoNum type="arabicPeriod"/>
            </a:pPr>
            <a:r>
              <a:rPr lang="en-US" altLang="ja-JP" sz="1400" smtClean="0">
                <a:latin typeface="+mn-ea"/>
              </a:rPr>
              <a:t>Web</a:t>
            </a:r>
            <a:r>
              <a:rPr lang="ja-JP" altLang="en-US" sz="1400" smtClean="0">
                <a:latin typeface="+mn-ea"/>
              </a:rPr>
              <a:t>サーバへ</a:t>
            </a:r>
            <a:r>
              <a:rPr lang="en-US" altLang="ja-JP" sz="1400" smtClean="0">
                <a:latin typeface="+mn-ea"/>
              </a:rPr>
              <a:t>Playbook</a:t>
            </a:r>
            <a:r>
              <a:rPr lang="ja-JP" altLang="en-US" sz="1400" smtClean="0">
                <a:latin typeface="+mn-ea"/>
              </a:rPr>
              <a:t>実行</a:t>
            </a:r>
            <a:endParaRPr lang="en-US" altLang="ja-JP" sz="1400" smtClean="0">
              <a:latin typeface="+mn-ea"/>
            </a:endParaRPr>
          </a:p>
          <a:p>
            <a:pPr marL="857239" lvl="1" indent="-400050">
              <a:buFont typeface="+mj-lt"/>
              <a:buAutoNum type="arabicPeriod"/>
            </a:pPr>
            <a:endParaRPr lang="en-US" altLang="ja-JP" sz="1400">
              <a:latin typeface="+mn-ea"/>
            </a:endParaRPr>
          </a:p>
          <a:p>
            <a:pPr marL="400050" indent="-400050">
              <a:buFont typeface="+mj-lt"/>
              <a:buAutoNum type="romanUcPeriod" startAt="3"/>
            </a:pPr>
            <a:r>
              <a:rPr lang="ja-JP" altLang="en-US" sz="1600" smtClean="0">
                <a:latin typeface="+mn-ea"/>
              </a:rPr>
              <a:t>システム削除</a:t>
            </a:r>
            <a:r>
              <a:rPr lang="ja-JP" altLang="en-US" sz="1600">
                <a:latin typeface="+mn-ea"/>
              </a:rPr>
              <a:t>手順</a:t>
            </a:r>
            <a:endParaRPr lang="en-US" altLang="ja-JP" sz="1600">
              <a:latin typeface="+mn-ea"/>
            </a:endParaRPr>
          </a:p>
          <a:p>
            <a:pPr marL="857250" lvl="1" indent="-400050">
              <a:buFont typeface="+mj-lt"/>
              <a:buAutoNum type="arabicPeriod"/>
            </a:pPr>
            <a:r>
              <a:rPr lang="ja-JP" altLang="en-US" sz="1400">
                <a:latin typeface="+mn-ea"/>
              </a:rPr>
              <a:t>はじめに</a:t>
            </a:r>
            <a:endParaRPr lang="en-US" altLang="ja-JP" sz="1400">
              <a:latin typeface="+mn-ea"/>
            </a:endParaRPr>
          </a:p>
          <a:p>
            <a:pPr marL="857250" lvl="1" indent="-400050">
              <a:buFont typeface="+mj-lt"/>
              <a:buAutoNum type="arabicPeriod"/>
            </a:pPr>
            <a:r>
              <a:rPr lang="ja-JP" altLang="en-US" sz="1400">
                <a:latin typeface="+mn-ea"/>
              </a:rPr>
              <a:t>セキュリティ付帯機能</a:t>
            </a:r>
            <a:endParaRPr lang="en-US" altLang="ja-JP" sz="1400">
              <a:latin typeface="+mn-ea"/>
            </a:endParaRPr>
          </a:p>
          <a:p>
            <a:pPr marL="857239" lvl="1" indent="-400050">
              <a:buFont typeface="+mj-lt"/>
              <a:buAutoNum type="arabicPeriod"/>
            </a:pPr>
            <a:r>
              <a:rPr lang="ja-JP" altLang="en-US" sz="1400">
                <a:latin typeface="+mn-ea"/>
              </a:rPr>
              <a:t>オートスケール</a:t>
            </a:r>
            <a:r>
              <a:rPr lang="en-US" altLang="ja-JP" sz="1400">
                <a:latin typeface="+mn-ea"/>
              </a:rPr>
              <a:t>Web</a:t>
            </a:r>
            <a:r>
              <a:rPr lang="ja-JP" altLang="en-US" sz="1400">
                <a:latin typeface="+mn-ea"/>
              </a:rPr>
              <a:t>システム</a:t>
            </a:r>
            <a:endParaRPr lang="en-US" altLang="ja-JP" sz="1400">
              <a:latin typeface="+mn-ea"/>
            </a:endParaRPr>
          </a:p>
          <a:p>
            <a:pPr marL="857239" lvl="1" indent="-400050">
              <a:buFont typeface="+mj-lt"/>
              <a:buAutoNum type="arabicPeriod"/>
            </a:pPr>
            <a:r>
              <a:rPr lang="en-US" altLang="ja-JP" sz="1400" smtClean="0">
                <a:latin typeface="+mn-ea"/>
              </a:rPr>
              <a:t>CloudFormation</a:t>
            </a:r>
            <a:r>
              <a:rPr lang="ja-JP" altLang="en-US" sz="1400" smtClean="0">
                <a:latin typeface="+mn-ea"/>
              </a:rPr>
              <a:t>ロール</a:t>
            </a:r>
            <a:endParaRPr lang="en-US" altLang="ja-JP" sz="1400" smtClean="0">
              <a:latin typeface="+mn-ea"/>
            </a:endParaRPr>
          </a:p>
          <a:p>
            <a:pPr marL="857239" lvl="1" indent="-400050">
              <a:buFont typeface="+mj-lt"/>
              <a:buAutoNum type="arabicPeriod"/>
            </a:pPr>
            <a:r>
              <a:rPr lang="ja-JP" altLang="en-US" sz="1400" smtClean="0">
                <a:latin typeface="+mn-ea"/>
              </a:rPr>
              <a:t>インフラメンバー</a:t>
            </a:r>
            <a:endParaRPr lang="en-US" altLang="ja-JP" sz="1400" smtClean="0">
              <a:latin typeface="+mn-ea"/>
            </a:endParaRPr>
          </a:p>
          <a:p>
            <a:pPr marL="857239" lvl="1" indent="-400050">
              <a:buFont typeface="+mj-lt"/>
              <a:buAutoNum type="arabicPeriod"/>
            </a:pPr>
            <a:r>
              <a:rPr lang="ja-JP" altLang="en-US" sz="1400" smtClean="0">
                <a:latin typeface="+mn-ea"/>
              </a:rPr>
              <a:t>インフラ管理者</a:t>
            </a:r>
            <a:endParaRPr lang="en-US" altLang="ja-JP" sz="1400" smtClean="0">
              <a:latin typeface="+mn-ea"/>
            </a:endParaRPr>
          </a:p>
          <a:p>
            <a:pPr marL="857239" lvl="1" indent="-400050">
              <a:buFont typeface="+mj-lt"/>
              <a:buAutoNum type="arabicPeriod"/>
            </a:pPr>
            <a:r>
              <a:rPr lang="ja-JP" altLang="en-US" sz="1400" smtClean="0">
                <a:latin typeface="+mn-ea"/>
              </a:rPr>
              <a:t>インフラユーザー基盤</a:t>
            </a:r>
            <a:endParaRPr lang="en-US" altLang="ja-JP" sz="1400" smtClean="0">
              <a:latin typeface="+mn-ea"/>
            </a:endParaRPr>
          </a:p>
          <a:p>
            <a:pPr marL="857239" lvl="1" indent="-400050">
              <a:buFont typeface="+mj-lt"/>
              <a:buAutoNum type="arabicPeriod"/>
            </a:pPr>
            <a:r>
              <a:rPr lang="en-US" altLang="ja-JP" sz="1400" smtClean="0">
                <a:latin typeface="+mn-ea"/>
              </a:rPr>
              <a:t>AWS</a:t>
            </a:r>
            <a:r>
              <a:rPr lang="ja-JP" altLang="en-US" sz="1400" smtClean="0">
                <a:latin typeface="+mn-ea"/>
              </a:rPr>
              <a:t>管理者</a:t>
            </a:r>
            <a:endParaRPr lang="en-US" altLang="ja-JP" sz="1400">
              <a:latin typeface="+mn-ea"/>
            </a:endParaRPr>
          </a:p>
          <a:p>
            <a:pPr marL="857239" lvl="1" indent="-400050">
              <a:buFont typeface="+mj-lt"/>
              <a:buAutoNum type="arabicPeriod"/>
            </a:pPr>
            <a:r>
              <a:rPr lang="en-US" altLang="ja-JP" sz="1400">
                <a:latin typeface="+mn-ea"/>
              </a:rPr>
              <a:t>AWS</a:t>
            </a:r>
            <a:r>
              <a:rPr lang="ja-JP" altLang="en-US" sz="1400">
                <a:latin typeface="+mn-ea"/>
              </a:rPr>
              <a:t>管理者</a:t>
            </a:r>
            <a:r>
              <a:rPr lang="ja-JP" altLang="en-US" sz="1400" smtClean="0">
                <a:latin typeface="+mn-ea"/>
              </a:rPr>
              <a:t>基盤</a:t>
            </a:r>
            <a:endParaRPr lang="en-US" altLang="ja-JP" sz="1400">
              <a:latin typeface="+mn-ea"/>
            </a:endParaRPr>
          </a:p>
          <a:p>
            <a:pPr marL="857239" lvl="1" indent="-400050">
              <a:buFont typeface="+mj-lt"/>
              <a:buAutoNum type="arabicPeriod"/>
            </a:pPr>
            <a:endParaRPr lang="en-US" altLang="ja-JP" sz="1400" smtClean="0">
              <a:latin typeface="+mn-ea"/>
            </a:endParaRPr>
          </a:p>
          <a:p>
            <a:pPr marL="342889" indent="-342900">
              <a:buFont typeface="+mj-lt"/>
              <a:buAutoNum type="romanUcPeriod" startAt="3"/>
            </a:pPr>
            <a:r>
              <a:rPr lang="en-US" altLang="ja-JP" sz="1400" smtClean="0">
                <a:latin typeface="+mn-ea"/>
              </a:rPr>
              <a:t>Conductor</a:t>
            </a:r>
          </a:p>
          <a:p>
            <a:pPr marL="800089" lvl="1" indent="-342900">
              <a:buFont typeface="+mj-lt"/>
              <a:buAutoNum type="arabicPeriod"/>
            </a:pPr>
            <a:r>
              <a:rPr lang="ja-JP" altLang="en-US" sz="1400" smtClean="0">
                <a:latin typeface="+mn-ea"/>
              </a:rPr>
              <a:t>はじめに</a:t>
            </a:r>
            <a:endParaRPr lang="en-US" altLang="ja-JP" sz="1400" smtClean="0">
              <a:latin typeface="+mn-ea"/>
            </a:endParaRPr>
          </a:p>
          <a:p>
            <a:pPr marL="800089" lvl="1" indent="-342900">
              <a:buFont typeface="+mj-lt"/>
              <a:buAutoNum type="arabicPeriod"/>
            </a:pPr>
            <a:r>
              <a:rPr lang="en-US" altLang="ja-JP" sz="1400" smtClean="0">
                <a:latin typeface="+mn-ea"/>
              </a:rPr>
              <a:t>Conductor</a:t>
            </a:r>
            <a:r>
              <a:rPr lang="ja-JP" altLang="en-US" sz="1400" smtClean="0">
                <a:latin typeface="+mn-ea"/>
              </a:rPr>
              <a:t>クラス一覧</a:t>
            </a:r>
            <a:endParaRPr lang="en-US" altLang="ja-JP" sz="1400">
              <a:latin typeface="+mn-ea"/>
            </a:endParaRPr>
          </a:p>
          <a:p>
            <a:pPr marL="400050" indent="-400050">
              <a:buFont typeface="+mj-lt"/>
              <a:buAutoNum type="romanUcPeriod" startAt="3"/>
            </a:pPr>
            <a:endParaRPr lang="en-US" altLang="ja-JP" sz="1400">
              <a:latin typeface="+mn-ea"/>
            </a:endParaRPr>
          </a:p>
          <a:p>
            <a:pPr marL="1314439" lvl="2" indent="-400050">
              <a:buFont typeface="+mj-lt"/>
              <a:buAutoNum type="romanUcPeriod" startAt="4"/>
            </a:pPr>
            <a:endParaRPr lang="en-US" altLang="ja-JP" sz="140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255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55" y="3208021"/>
            <a:ext cx="11409720" cy="21439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Ⅱ.1st</a:t>
            </a:r>
            <a:r>
              <a:rPr lang="ja-JP" altLang="en-US"/>
              <a:t>モデル導入</a:t>
            </a:r>
            <a:r>
              <a:rPr lang="ja-JP" altLang="en-US" smtClean="0"/>
              <a:t>手順</a:t>
            </a:r>
            <a:r>
              <a:rPr lang="en-US" altLang="ja-JP"/>
              <a:t> </a:t>
            </a:r>
            <a:r>
              <a:rPr lang="en-US" altLang="ja-JP" smtClean="0"/>
              <a:t>/ 6.API</a:t>
            </a:r>
            <a:r>
              <a:rPr lang="ja-JP" altLang="en-US" smtClean="0"/>
              <a:t>実行ユーザーの</a:t>
            </a:r>
            <a:r>
              <a:rPr lang="en-US" altLang="ja-JP" smtClean="0"/>
              <a:t>PW</a:t>
            </a:r>
            <a:r>
              <a:rPr lang="ja-JP" altLang="en-US" smtClean="0"/>
              <a:t>変更</a:t>
            </a:r>
            <a:r>
              <a:rPr lang="en-US" altLang="ja-JP" smtClean="0"/>
              <a:t>(2/2)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 bwMode="auto">
          <a:xfrm>
            <a:off x="2014480" y="4041781"/>
            <a:ext cx="3217400" cy="61139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2207460" y="5019554"/>
            <a:ext cx="1440200" cy="20969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8" name="円形吹き出し 7"/>
          <p:cNvSpPr/>
          <p:nvPr/>
        </p:nvSpPr>
        <p:spPr bwMode="auto">
          <a:xfrm>
            <a:off x="4583790" y="3408901"/>
            <a:ext cx="432000" cy="432000"/>
          </a:xfrm>
          <a:prstGeom prst="wedgeEllipseCallout">
            <a:avLst>
              <a:gd name="adj1" fmla="val -75574"/>
              <a:gd name="adj2" fmla="val 49920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①</a:t>
            </a:r>
          </a:p>
        </p:txBody>
      </p:sp>
      <p:sp>
        <p:nvSpPr>
          <p:cNvPr id="9" name="円形吹き出し 8"/>
          <p:cNvSpPr/>
          <p:nvPr/>
        </p:nvSpPr>
        <p:spPr bwMode="auto">
          <a:xfrm>
            <a:off x="3656035" y="5568613"/>
            <a:ext cx="440066" cy="432000"/>
          </a:xfrm>
          <a:prstGeom prst="wedgeEllipseCallout">
            <a:avLst>
              <a:gd name="adj1" fmla="val -73140"/>
              <a:gd name="adj2" fmla="val -73567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②</a:t>
            </a: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 bwMode="gray">
          <a:xfrm>
            <a:off x="286572" y="897552"/>
            <a:ext cx="9865370" cy="1834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sz="1800" kern="0" smtClean="0"/>
              <a:t>グローバル変数管理の変更</a:t>
            </a:r>
          </a:p>
          <a:p>
            <a:pPr lvl="1"/>
            <a:r>
              <a:rPr lang="ja-JP" altLang="en-US" kern="0" smtClean="0"/>
              <a:t>「</a:t>
            </a:r>
            <a:r>
              <a:rPr lang="en-US" altLang="ja-JP" kern="0" smtClean="0"/>
              <a:t>Ansible</a:t>
            </a:r>
            <a:r>
              <a:rPr lang="ja-JP" altLang="en-US" kern="0" smtClean="0"/>
              <a:t>共通」</a:t>
            </a:r>
            <a:r>
              <a:rPr lang="en-US" altLang="ja-JP" kern="0" smtClean="0"/>
              <a:t>&gt;</a:t>
            </a:r>
            <a:r>
              <a:rPr lang="ja-JP" altLang="en-US" kern="0" smtClean="0"/>
              <a:t>「グローバル変数管理」へ移動する。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「グローバル変数名」が</a:t>
            </a:r>
            <a:r>
              <a:rPr lang="en-US" altLang="ja-JP" kern="0" smtClean="0"/>
              <a:t>”</a:t>
            </a:r>
            <a:r>
              <a:rPr lang="en-US" altLang="ja-JP" smtClean="0">
                <a:solidFill>
                  <a:srgbClr val="FF0000"/>
                </a:solidFill>
              </a:rPr>
              <a:t>GBL_API_PASSWORD</a:t>
            </a:r>
            <a:r>
              <a:rPr lang="en-US" altLang="ja-JP" kern="0" smtClean="0"/>
              <a:t>”</a:t>
            </a:r>
            <a:r>
              <a:rPr lang="ja-JP" altLang="en-US" kern="0" smtClean="0"/>
              <a:t>のレコードの更新ボタンを押下する。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項目「具体値」に前のスライドで登録したパスワードと同じパスワードを入力する。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「更新」ボタンを押下する。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55442" y="3038367"/>
            <a:ext cx="16646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996" lvl="1"/>
            <a:r>
              <a:rPr lang="ja-JP" altLang="en-US" sz="900" kern="0" smtClean="0"/>
              <a:t>グローバル変数管理</a:t>
            </a:r>
            <a:endParaRPr lang="ja-JP" altLang="en-US" sz="900" kern="0"/>
          </a:p>
        </p:txBody>
      </p:sp>
    </p:spTree>
    <p:extLst>
      <p:ext uri="{BB962C8B-B14F-4D97-AF65-F5344CB8AC3E}">
        <p14:creationId xmlns:p14="http://schemas.microsoft.com/office/powerpoint/2010/main" val="244085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Ⅱ.1st</a:t>
            </a:r>
            <a:r>
              <a:rPr lang="ja-JP" altLang="en-US"/>
              <a:t>モデル導入手順</a:t>
            </a:r>
            <a:r>
              <a:rPr lang="en-US" altLang="ja-JP"/>
              <a:t> / </a:t>
            </a:r>
            <a:r>
              <a:rPr lang="en-US" altLang="ja-JP" smtClean="0"/>
              <a:t>7.AWS</a:t>
            </a:r>
            <a:r>
              <a:rPr lang="ja-JP" altLang="en-US" smtClean="0"/>
              <a:t>環境設定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 bwMode="gray">
          <a:xfrm>
            <a:off x="110776" y="860525"/>
            <a:ext cx="11449590" cy="1166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marL="465746" lvl="1" indent="-285750"/>
            <a:r>
              <a:rPr lang="ja-JP" altLang="en-US" smtClean="0">
                <a:latin typeface="+mn-ea"/>
              </a:rPr>
              <a:t>オートスケール</a:t>
            </a:r>
            <a:r>
              <a:rPr lang="en-US" altLang="ja-JP" smtClean="0">
                <a:latin typeface="+mn-ea"/>
              </a:rPr>
              <a:t>Web</a:t>
            </a:r>
            <a:r>
              <a:rPr lang="ja-JP" altLang="en-US" smtClean="0">
                <a:latin typeface="+mn-ea"/>
              </a:rPr>
              <a:t>システム構築に必要な以下の①～③の設定を</a:t>
            </a:r>
            <a:r>
              <a:rPr lang="en-US" altLang="ja-JP" smtClean="0">
                <a:latin typeface="+mn-ea"/>
              </a:rPr>
              <a:t>AWS</a:t>
            </a:r>
            <a:r>
              <a:rPr lang="ja-JP" altLang="en-US" smtClean="0">
                <a:latin typeface="+mn-ea"/>
              </a:rPr>
              <a:t>管理コンソールで実施する。</a:t>
            </a:r>
            <a:endParaRPr lang="en-US" altLang="ja-JP" smtClean="0">
              <a:latin typeface="+mn-ea"/>
            </a:endParaRPr>
          </a:p>
          <a:p>
            <a:pPr marL="465746" lvl="1" indent="-285750"/>
            <a:r>
              <a:rPr lang="ja-JP" altLang="en-US" smtClean="0">
                <a:latin typeface="+mn-ea"/>
              </a:rPr>
              <a:t>①～③の設定はオートスケール</a:t>
            </a:r>
            <a:r>
              <a:rPr lang="en-US" altLang="ja-JP" smtClean="0">
                <a:latin typeface="+mn-ea"/>
              </a:rPr>
              <a:t>Web</a:t>
            </a:r>
            <a:r>
              <a:rPr lang="ja-JP" altLang="en-US" smtClean="0">
                <a:latin typeface="+mn-ea"/>
              </a:rPr>
              <a:t>システムを構築するリージョンで実施する。</a:t>
            </a:r>
            <a:endParaRPr lang="en-US" altLang="ja-JP">
              <a:latin typeface="+mn-ea"/>
            </a:endParaRPr>
          </a:p>
          <a:p>
            <a:pPr marL="465746" lvl="1" indent="-285750"/>
            <a:r>
              <a:rPr lang="ja-JP" altLang="en-US" smtClean="0">
                <a:latin typeface="+mn-ea"/>
              </a:rPr>
              <a:t> 取得した設定情報は</a:t>
            </a:r>
            <a:r>
              <a:rPr lang="en-US" altLang="ja-JP" smtClean="0">
                <a:latin typeface="+mn-ea"/>
              </a:rPr>
              <a:t>Exastro ITA</a:t>
            </a:r>
            <a:r>
              <a:rPr lang="ja-JP" altLang="en-US" smtClean="0">
                <a:latin typeface="+mn-ea"/>
              </a:rPr>
              <a:t>に登録するため控えておく。</a:t>
            </a:r>
            <a:endParaRPr lang="en-US" altLang="ja-JP" b="1">
              <a:latin typeface="+mn-ea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07210" y="2402640"/>
            <a:ext cx="11161550" cy="31700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9996" lvl="1" indent="0">
              <a:buNone/>
            </a:pPr>
            <a:r>
              <a:rPr lang="ja-JP" altLang="en-US" smtClean="0">
                <a:latin typeface="+mn-ea"/>
              </a:rPr>
              <a:t>①</a:t>
            </a:r>
            <a:r>
              <a:rPr lang="en-US" altLang="ja-JP">
                <a:latin typeface="+mn-ea"/>
              </a:rPr>
              <a:t>AMI (Amazon </a:t>
            </a:r>
            <a:r>
              <a:rPr lang="ja-JP" altLang="en-US">
                <a:latin typeface="+mn-ea"/>
              </a:rPr>
              <a:t>マシンイメージ</a:t>
            </a:r>
            <a:r>
              <a:rPr lang="en-US" altLang="ja-JP" smtClean="0">
                <a:latin typeface="+mn-ea"/>
              </a:rPr>
              <a:t>)</a:t>
            </a:r>
            <a:r>
              <a:rPr lang="ja-JP" altLang="en-US" smtClean="0">
                <a:latin typeface="+mn-ea"/>
              </a:rPr>
              <a:t>の登録</a:t>
            </a:r>
            <a:endParaRPr lang="en-US" altLang="ja-JP" smtClean="0">
              <a:latin typeface="+mn-ea"/>
            </a:endParaRPr>
          </a:p>
          <a:p>
            <a:pPr marL="179996" lvl="1" indent="0">
              <a:buNone/>
            </a:pPr>
            <a:r>
              <a:rPr lang="en-US" altLang="ja-JP" sz="1600" smtClean="0">
                <a:latin typeface="+mn-ea"/>
              </a:rPr>
              <a:t>    EC2 </a:t>
            </a:r>
            <a:r>
              <a:rPr lang="en-US" altLang="ja-JP" sz="1600">
                <a:latin typeface="+mn-ea"/>
              </a:rPr>
              <a:t>&gt; </a:t>
            </a:r>
            <a:r>
              <a:rPr lang="ja-JP" altLang="en-US" sz="1600">
                <a:latin typeface="+mn-ea"/>
              </a:rPr>
              <a:t>イメージ</a:t>
            </a:r>
            <a:r>
              <a:rPr lang="en-US" altLang="ja-JP" sz="1600">
                <a:latin typeface="+mn-ea"/>
              </a:rPr>
              <a:t>&gt; AMI</a:t>
            </a:r>
            <a:r>
              <a:rPr lang="ja-JP" altLang="en-US" sz="1600">
                <a:latin typeface="+mn-ea"/>
              </a:rPr>
              <a:t>　に使用する</a:t>
            </a:r>
            <a:r>
              <a:rPr lang="en-US" altLang="ja-JP" sz="1600">
                <a:latin typeface="+mn-ea"/>
              </a:rPr>
              <a:t>AMI</a:t>
            </a:r>
            <a:r>
              <a:rPr lang="ja-JP" altLang="en-US" sz="1600">
                <a:latin typeface="+mn-ea"/>
              </a:rPr>
              <a:t>イメージを登録し、「</a:t>
            </a:r>
            <a:r>
              <a:rPr lang="en-US" altLang="ja-JP" sz="1600">
                <a:solidFill>
                  <a:srgbClr val="FF0000"/>
                </a:solidFill>
                <a:latin typeface="+mn-ea"/>
              </a:rPr>
              <a:t>AMI ID</a:t>
            </a:r>
            <a:r>
              <a:rPr lang="ja-JP" altLang="en-US" sz="1600">
                <a:latin typeface="+mn-ea"/>
              </a:rPr>
              <a:t>」を取得する</a:t>
            </a:r>
            <a:r>
              <a:rPr lang="ja-JP" altLang="en-US" sz="1600" smtClean="0">
                <a:latin typeface="+mn-ea"/>
              </a:rPr>
              <a:t>。</a:t>
            </a:r>
            <a:endParaRPr lang="en-US" altLang="ja-JP" sz="1200" smtClean="0">
              <a:latin typeface="+mn-ea"/>
            </a:endParaRPr>
          </a:p>
          <a:p>
            <a:pPr marL="179996" lvl="1" indent="0">
              <a:buNone/>
            </a:pPr>
            <a:r>
              <a:rPr lang="ja-JP" altLang="en-US" sz="1200">
                <a:latin typeface="+mn-ea"/>
              </a:rPr>
              <a:t>　</a:t>
            </a:r>
            <a:r>
              <a:rPr lang="en-US" altLang="ja-JP" sz="1400" smtClean="0">
                <a:latin typeface="+mn-ea"/>
              </a:rPr>
              <a:t>(</a:t>
            </a:r>
            <a:r>
              <a:rPr lang="ja-JP" altLang="en-US" sz="1400" smtClean="0">
                <a:latin typeface="+mn-ea"/>
              </a:rPr>
              <a:t>参考</a:t>
            </a:r>
            <a:r>
              <a:rPr lang="en-US" altLang="ja-JP" sz="1400" smtClean="0">
                <a:latin typeface="+mn-ea"/>
              </a:rPr>
              <a:t>)AMI</a:t>
            </a:r>
            <a:r>
              <a:rPr lang="en-US" altLang="ja-JP" sz="1400">
                <a:latin typeface="+mn-ea"/>
              </a:rPr>
              <a:t>(</a:t>
            </a:r>
            <a:r>
              <a:rPr lang="en-US" altLang="ja-JP" sz="1400" smtClean="0">
                <a:latin typeface="+mn-ea"/>
                <a:hlinkClick r:id="rId2"/>
              </a:rPr>
              <a:t>https</a:t>
            </a:r>
            <a:r>
              <a:rPr lang="en-US" altLang="ja-JP" sz="1400">
                <a:latin typeface="+mn-ea"/>
                <a:hlinkClick r:id="rId2"/>
              </a:rPr>
              <a:t>://</a:t>
            </a:r>
            <a:r>
              <a:rPr lang="en-US" altLang="ja-JP" sz="1400" smtClean="0">
                <a:latin typeface="+mn-ea"/>
                <a:hlinkClick r:id="rId2"/>
              </a:rPr>
              <a:t>docs.aws.amazon.com/ja_jp/AWSEC2/latest/UserGuide/AMIs.html</a:t>
            </a:r>
            <a:r>
              <a:rPr lang="en-US" altLang="ja-JP" sz="1400" smtClean="0">
                <a:latin typeface="+mn-ea"/>
              </a:rPr>
              <a:t>)</a:t>
            </a:r>
            <a:endParaRPr lang="en-US" altLang="ja-JP" sz="1400">
              <a:latin typeface="+mn-ea"/>
            </a:endParaRPr>
          </a:p>
          <a:p>
            <a:pPr marL="179996" lvl="1" indent="0">
              <a:buNone/>
            </a:pPr>
            <a:endParaRPr lang="en-US" altLang="ja-JP" sz="1200">
              <a:latin typeface="+mn-ea"/>
            </a:endParaRPr>
          </a:p>
          <a:p>
            <a:pPr marL="179996" lvl="1" indent="0">
              <a:buNone/>
            </a:pPr>
            <a:r>
              <a:rPr lang="ja-JP" altLang="en-US" smtClean="0">
                <a:latin typeface="+mn-ea"/>
              </a:rPr>
              <a:t>②</a:t>
            </a:r>
            <a:r>
              <a:rPr lang="ja-JP" altLang="en-US">
                <a:latin typeface="+mn-ea"/>
              </a:rPr>
              <a:t>キーペアの作成</a:t>
            </a:r>
            <a:endParaRPr lang="en-US" altLang="ja-JP">
              <a:latin typeface="+mn-ea"/>
            </a:endParaRPr>
          </a:p>
          <a:p>
            <a:pPr marL="179996" lvl="1" indent="0">
              <a:buNone/>
            </a:pPr>
            <a:r>
              <a:rPr lang="en-US" altLang="ja-JP" sz="1600" smtClean="0">
                <a:latin typeface="+mn-ea"/>
              </a:rPr>
              <a:t>    EC2 </a:t>
            </a:r>
            <a:r>
              <a:rPr lang="en-US" altLang="ja-JP" sz="1600">
                <a:latin typeface="+mn-ea"/>
              </a:rPr>
              <a:t>&gt; </a:t>
            </a:r>
            <a:r>
              <a:rPr lang="ja-JP" altLang="en-US" sz="1600">
                <a:latin typeface="+mn-ea"/>
              </a:rPr>
              <a:t>ネットワーク</a:t>
            </a:r>
            <a:r>
              <a:rPr lang="en-US" altLang="ja-JP" sz="1600">
                <a:latin typeface="+mn-ea"/>
              </a:rPr>
              <a:t>&amp;</a:t>
            </a:r>
            <a:r>
              <a:rPr lang="ja-JP" altLang="en-US" sz="1600">
                <a:latin typeface="+mn-ea"/>
              </a:rPr>
              <a:t>セキュリティ </a:t>
            </a:r>
            <a:r>
              <a:rPr lang="en-US" altLang="ja-JP" sz="1600">
                <a:latin typeface="+mn-ea"/>
              </a:rPr>
              <a:t>&gt; </a:t>
            </a:r>
            <a:r>
              <a:rPr lang="ja-JP" altLang="en-US" sz="1600">
                <a:latin typeface="+mn-ea"/>
              </a:rPr>
              <a:t>キーペア　の「キーペアを作成」からキーを作成し、</a:t>
            </a:r>
            <a:endParaRPr lang="en-US" altLang="ja-JP" sz="1600">
              <a:latin typeface="+mn-ea"/>
            </a:endParaRPr>
          </a:p>
          <a:p>
            <a:pPr marL="179996" lvl="1" indent="0">
              <a:buNone/>
            </a:pPr>
            <a:r>
              <a:rPr lang="ja-JP" altLang="en-US" sz="1600" smtClean="0">
                <a:latin typeface="+mn-ea"/>
              </a:rPr>
              <a:t>  「</a:t>
            </a:r>
            <a:r>
              <a:rPr lang="ja-JP" altLang="en-US" sz="1600" smtClean="0">
                <a:solidFill>
                  <a:srgbClr val="FF0000"/>
                </a:solidFill>
                <a:latin typeface="+mn-ea"/>
              </a:rPr>
              <a:t>キーペアファイル</a:t>
            </a:r>
            <a:r>
              <a:rPr lang="ja-JP" altLang="en-US" sz="1600" smtClean="0">
                <a:latin typeface="+mn-ea"/>
              </a:rPr>
              <a:t>（</a:t>
            </a:r>
            <a:r>
              <a:rPr lang="en-US" altLang="ja-JP" sz="1600" smtClean="0">
                <a:latin typeface="+mn-ea"/>
              </a:rPr>
              <a:t>.pem</a:t>
            </a:r>
            <a:r>
              <a:rPr lang="ja-JP" altLang="en-US" sz="1600" smtClean="0">
                <a:latin typeface="+mn-ea"/>
              </a:rPr>
              <a:t>）</a:t>
            </a:r>
            <a:r>
              <a:rPr lang="ja-JP" altLang="en-US" sz="1600">
                <a:latin typeface="+mn-ea"/>
              </a:rPr>
              <a:t>」と「</a:t>
            </a:r>
            <a:r>
              <a:rPr lang="ja-JP" altLang="en-US" sz="1600">
                <a:solidFill>
                  <a:srgbClr val="FF0000"/>
                </a:solidFill>
                <a:latin typeface="+mn-ea"/>
              </a:rPr>
              <a:t>キーペア名</a:t>
            </a:r>
            <a:r>
              <a:rPr lang="ja-JP" altLang="en-US" sz="1600">
                <a:latin typeface="+mn-ea"/>
              </a:rPr>
              <a:t>」を取得</a:t>
            </a:r>
            <a:r>
              <a:rPr lang="ja-JP" altLang="en-US" sz="1600" smtClean="0">
                <a:latin typeface="+mn-ea"/>
              </a:rPr>
              <a:t>。</a:t>
            </a:r>
            <a:endParaRPr lang="en-US" altLang="ja-JP" sz="1200" smtClean="0">
              <a:latin typeface="+mn-ea"/>
            </a:endParaRPr>
          </a:p>
          <a:p>
            <a:pPr marL="179996" lvl="1" indent="0">
              <a:buNone/>
            </a:pPr>
            <a:r>
              <a:rPr lang="en-US" altLang="ja-JP" sz="1600">
                <a:latin typeface="+mn-ea"/>
              </a:rPr>
              <a:t> </a:t>
            </a:r>
            <a:r>
              <a:rPr lang="en-US" altLang="ja-JP" sz="1600" smtClean="0">
                <a:latin typeface="+mn-ea"/>
              </a:rPr>
              <a:t> </a:t>
            </a:r>
            <a:r>
              <a:rPr lang="en-US" altLang="ja-JP" sz="2000" smtClean="0">
                <a:latin typeface="+mn-ea"/>
              </a:rPr>
              <a:t> </a:t>
            </a:r>
            <a:r>
              <a:rPr lang="en-US" altLang="ja-JP" sz="1400" smtClean="0">
                <a:latin typeface="+mn-ea"/>
              </a:rPr>
              <a:t>(</a:t>
            </a:r>
            <a:r>
              <a:rPr lang="ja-JP" altLang="en-US" sz="1400" smtClean="0">
                <a:latin typeface="+mn-ea"/>
              </a:rPr>
              <a:t>参考</a:t>
            </a:r>
            <a:r>
              <a:rPr lang="en-US" altLang="ja-JP" sz="1400" smtClean="0">
                <a:latin typeface="+mn-ea"/>
              </a:rPr>
              <a:t>)</a:t>
            </a:r>
            <a:r>
              <a:rPr lang="ja-JP" altLang="en-US" sz="1400" smtClean="0">
                <a:latin typeface="+mn-ea"/>
              </a:rPr>
              <a:t>キーペア</a:t>
            </a:r>
            <a:r>
              <a:rPr lang="en-US" altLang="ja-JP" sz="1400">
                <a:latin typeface="+mn-ea"/>
              </a:rPr>
              <a:t>(</a:t>
            </a:r>
            <a:r>
              <a:rPr lang="en-US" altLang="ja-JP" sz="1400">
                <a:latin typeface="+mn-ea"/>
                <a:hlinkClick r:id="rId3"/>
              </a:rPr>
              <a:t>https://docs.aws.amazon.com/ja_jp/AWSEC2/latest/UserGuide/ec2-key-pairs.html</a:t>
            </a:r>
            <a:r>
              <a:rPr lang="en-US" altLang="ja-JP" sz="1400">
                <a:latin typeface="+mn-ea"/>
              </a:rPr>
              <a:t>)</a:t>
            </a:r>
          </a:p>
          <a:p>
            <a:pPr marL="179996" lvl="1" indent="0">
              <a:buNone/>
            </a:pPr>
            <a:endParaRPr lang="en-US" altLang="ja-JP" sz="1200">
              <a:latin typeface="+mn-ea"/>
            </a:endParaRPr>
          </a:p>
          <a:p>
            <a:pPr marL="179996" lvl="1" indent="0">
              <a:buNone/>
            </a:pPr>
            <a:r>
              <a:rPr lang="ja-JP" altLang="en-US" smtClean="0">
                <a:latin typeface="+mn-ea"/>
              </a:rPr>
              <a:t>③</a:t>
            </a:r>
            <a:r>
              <a:rPr lang="en-US" altLang="ja-JP">
                <a:latin typeface="+mn-ea"/>
              </a:rPr>
              <a:t>ELB</a:t>
            </a:r>
            <a:r>
              <a:rPr lang="ja-JP" altLang="en-US">
                <a:latin typeface="+mn-ea"/>
              </a:rPr>
              <a:t>用の</a:t>
            </a:r>
            <a:r>
              <a:rPr lang="en-US" altLang="ja-JP">
                <a:latin typeface="+mn-ea"/>
              </a:rPr>
              <a:t>SSL</a:t>
            </a:r>
            <a:r>
              <a:rPr lang="ja-JP" altLang="en-US">
                <a:latin typeface="+mn-ea"/>
              </a:rPr>
              <a:t>証明書の登録</a:t>
            </a:r>
            <a:endParaRPr lang="en-US" altLang="ja-JP">
              <a:latin typeface="+mn-ea"/>
            </a:endParaRPr>
          </a:p>
          <a:p>
            <a:pPr marL="179996" lvl="1" indent="0">
              <a:buNone/>
            </a:pPr>
            <a:r>
              <a:rPr lang="en-US" altLang="ja-JP" sz="1600" smtClean="0">
                <a:latin typeface="+mn-ea"/>
              </a:rPr>
              <a:t>   Certificate </a:t>
            </a:r>
            <a:r>
              <a:rPr lang="en-US" altLang="ja-JP" sz="1600">
                <a:latin typeface="+mn-ea"/>
              </a:rPr>
              <a:t>Manager </a:t>
            </a:r>
            <a:r>
              <a:rPr lang="ja-JP" altLang="en-US" sz="1600">
                <a:latin typeface="+mn-ea"/>
              </a:rPr>
              <a:t>に証明書を登録し「</a:t>
            </a:r>
            <a:r>
              <a:rPr lang="en-US" altLang="ja-JP" sz="1600">
                <a:solidFill>
                  <a:srgbClr val="FF0000"/>
                </a:solidFill>
                <a:latin typeface="+mn-ea"/>
              </a:rPr>
              <a:t>ARN</a:t>
            </a:r>
            <a:r>
              <a:rPr lang="en-US" altLang="ja-JP" sz="1600">
                <a:latin typeface="+mn-ea"/>
              </a:rPr>
              <a:t> </a:t>
            </a:r>
            <a:r>
              <a:rPr lang="en-US" altLang="ja-JP" sz="1600" smtClean="0">
                <a:latin typeface="+mn-ea"/>
              </a:rPr>
              <a:t>(Amazon</a:t>
            </a:r>
            <a:r>
              <a:rPr lang="ja-JP" altLang="en-US" sz="1600" smtClean="0">
                <a:latin typeface="+mn-ea"/>
              </a:rPr>
              <a:t>リソースネーム</a:t>
            </a:r>
            <a:r>
              <a:rPr lang="en-US" altLang="ja-JP" sz="1600">
                <a:latin typeface="+mn-ea"/>
              </a:rPr>
              <a:t>)</a:t>
            </a:r>
            <a:r>
              <a:rPr lang="ja-JP" altLang="en-US" sz="1600">
                <a:latin typeface="+mn-ea"/>
              </a:rPr>
              <a:t>」を取得</a:t>
            </a:r>
            <a:r>
              <a:rPr lang="ja-JP" altLang="en-US" sz="1600" smtClean="0">
                <a:latin typeface="+mn-ea"/>
              </a:rPr>
              <a:t>。</a:t>
            </a:r>
            <a:endParaRPr lang="en-US" altLang="ja-JP" sz="1200">
              <a:latin typeface="+mn-ea"/>
            </a:endParaRPr>
          </a:p>
          <a:p>
            <a:pPr marL="179996" lvl="1" indent="0">
              <a:buNone/>
            </a:pPr>
            <a:r>
              <a:rPr lang="ja-JP" altLang="en-US" sz="1400" smtClean="0">
                <a:latin typeface="+mn-ea"/>
              </a:rPr>
              <a:t>　</a:t>
            </a:r>
            <a:r>
              <a:rPr lang="en-US" altLang="ja-JP" sz="1400" smtClean="0">
                <a:latin typeface="+mn-ea"/>
              </a:rPr>
              <a:t>(</a:t>
            </a:r>
            <a:r>
              <a:rPr lang="ja-JP" altLang="en-US" sz="1400" smtClean="0">
                <a:latin typeface="+mn-ea"/>
              </a:rPr>
              <a:t>参考</a:t>
            </a:r>
            <a:r>
              <a:rPr lang="en-US" altLang="ja-JP" sz="1400">
                <a:latin typeface="+mn-ea"/>
              </a:rPr>
              <a:t>)Cerrificate Manager(</a:t>
            </a:r>
            <a:r>
              <a:rPr lang="en-US" altLang="ja-JP" sz="1400">
                <a:latin typeface="+mn-ea"/>
                <a:hlinkClick r:id="rId4"/>
              </a:rPr>
              <a:t>https://aws.amazon.com/jp/certificate-manager/</a:t>
            </a:r>
            <a:r>
              <a:rPr lang="en-US" altLang="ja-JP" sz="1400">
                <a:latin typeface="+mn-ea"/>
              </a:rPr>
              <a:t>)</a:t>
            </a:r>
            <a:endParaRPr lang="en-US" altLang="ja-JP">
              <a:latin typeface="+mn-ea"/>
            </a:endParaRPr>
          </a:p>
          <a:p>
            <a:pPr marL="179996" lvl="1" indent="0">
              <a:buNone/>
            </a:pPr>
            <a:endParaRPr lang="en-US" altLang="ja-JP" sz="1200">
              <a:latin typeface="+mn-ea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4058" y="2194034"/>
            <a:ext cx="48165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smtClean="0"/>
              <a:t>オートスケール</a:t>
            </a:r>
            <a:r>
              <a:rPr lang="en-US" altLang="ja-JP" sz="900" smtClean="0"/>
              <a:t>Web</a:t>
            </a:r>
            <a:r>
              <a:rPr kumimoji="1" lang="ja-JP" altLang="en-US" sz="900" smtClean="0"/>
              <a:t>システム構築のための</a:t>
            </a:r>
            <a:r>
              <a:rPr kumimoji="1" lang="en-US" altLang="ja-JP" sz="900" smtClean="0"/>
              <a:t>AWS</a:t>
            </a:r>
            <a:r>
              <a:rPr kumimoji="1" lang="ja-JP" altLang="en-US" sz="900" smtClean="0"/>
              <a:t>環境設定項目</a:t>
            </a:r>
            <a:endParaRPr kumimoji="1"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248876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239184" y="3045073"/>
            <a:ext cx="11712000" cy="467239"/>
          </a:xfrm>
        </p:spPr>
        <p:txBody>
          <a:bodyPr/>
          <a:lstStyle/>
          <a:p>
            <a:r>
              <a:rPr lang="en-US" altLang="ja-JP" smtClean="0"/>
              <a:t>Ⅲ.</a:t>
            </a:r>
            <a:r>
              <a:rPr lang="ja-JP" altLang="en-US" smtClean="0"/>
              <a:t>システム構築</a:t>
            </a:r>
            <a:r>
              <a:rPr lang="ja-JP" altLang="en-US"/>
              <a:t>・</a:t>
            </a:r>
            <a:r>
              <a:rPr lang="ja-JP" altLang="en-US" smtClean="0"/>
              <a:t>更新手順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425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239184" y="3045073"/>
            <a:ext cx="11712000" cy="467239"/>
          </a:xfrm>
        </p:spPr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</a:t>
            </a:r>
            <a:r>
              <a:rPr lang="ja-JP" altLang="en-US" smtClean="0"/>
              <a:t>・更新手順 </a:t>
            </a:r>
            <a:r>
              <a:rPr lang="en-US" altLang="ja-JP" smtClean="0"/>
              <a:t>/ 1.</a:t>
            </a:r>
            <a:r>
              <a:rPr lang="ja-JP" altLang="en-US" smtClean="0"/>
              <a:t>はじめに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669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1.</a:t>
            </a:r>
            <a:r>
              <a:rPr lang="ja-JP" altLang="en-US"/>
              <a:t>はじめ</a:t>
            </a:r>
            <a:r>
              <a:rPr lang="ja-JP" altLang="en-US" smtClean="0"/>
              <a:t>に</a:t>
            </a:r>
            <a:r>
              <a:rPr lang="en-US" altLang="ja-JP" smtClean="0"/>
              <a:t>(1/2)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455381" y="980660"/>
            <a:ext cx="11401419" cy="5040700"/>
          </a:xfrm>
        </p:spPr>
        <p:txBody>
          <a:bodyPr>
            <a:normAutofit/>
          </a:bodyPr>
          <a:lstStyle/>
          <a:p>
            <a:r>
              <a:rPr lang="ja-JP" altLang="en-US" smtClean="0"/>
              <a:t>はじめに</a:t>
            </a:r>
            <a:endParaRPr lang="en-US" altLang="ja-JP" smtClean="0"/>
          </a:p>
          <a:p>
            <a:pPr lvl="1"/>
            <a:r>
              <a:rPr lang="ja-JP" altLang="en-US" smtClean="0"/>
              <a:t>システムの構築と更新では同一の</a:t>
            </a:r>
            <a:r>
              <a:rPr lang="en-US" altLang="ja-JP" smtClean="0"/>
              <a:t>Conductor</a:t>
            </a:r>
            <a:r>
              <a:rPr lang="ja-JP" altLang="en-US" smtClean="0"/>
              <a:t>を使用する。</a:t>
            </a:r>
            <a:endParaRPr lang="en-US" altLang="ja-JP" smtClean="0"/>
          </a:p>
          <a:p>
            <a:pPr lvl="1"/>
            <a:r>
              <a:rPr lang="ja-JP" altLang="en-US" smtClean="0"/>
              <a:t>構築</a:t>
            </a:r>
            <a:r>
              <a:rPr lang="en-US" altLang="ja-JP" smtClean="0"/>
              <a:t>,</a:t>
            </a:r>
            <a:r>
              <a:rPr lang="ja-JP" altLang="en-US" smtClean="0"/>
              <a:t>更新時のパターンは以下の通り。</a:t>
            </a:r>
            <a:endParaRPr lang="en-US" altLang="ja-JP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ja-JP" altLang="en-US" smtClean="0"/>
              <a:t>　実行時に</a:t>
            </a:r>
            <a:r>
              <a:rPr lang="en-US" altLang="ja-JP" smtClean="0"/>
              <a:t>AWS CloudFormation</a:t>
            </a:r>
            <a:r>
              <a:rPr lang="ja-JP" altLang="en-US" smtClean="0"/>
              <a:t>に指定したスタックが存在しない場合、スタック構築を実行する。</a:t>
            </a:r>
            <a:endParaRPr lang="en-US" altLang="ja-JP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ja-JP" altLang="en-US"/>
              <a:t>　</a:t>
            </a:r>
            <a:r>
              <a:rPr lang="ja-JP" altLang="en-US" smtClean="0"/>
              <a:t>スタックが存在して、パラメータが異なる場合、スタックの更新を実行する。</a:t>
            </a:r>
            <a:endParaRPr lang="en-US" altLang="ja-JP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ja-JP" altLang="en-US"/>
              <a:t>　</a:t>
            </a:r>
            <a:r>
              <a:rPr lang="ja-JP" altLang="en-US" smtClean="0"/>
              <a:t>スタックが存在して、パラメータが同一の場合、処理はスキップされる。</a:t>
            </a:r>
            <a:endParaRPr lang="en-US" altLang="ja-JP" smtClean="0"/>
          </a:p>
          <a:p>
            <a:pPr marL="180000" lvl="1" indent="0">
              <a:buNone/>
            </a:pPr>
            <a:endParaRPr lang="en-US" altLang="ja-JP"/>
          </a:p>
          <a:p>
            <a:pPr lvl="1"/>
            <a:r>
              <a:rPr lang="ja-JP" altLang="en-US" smtClean="0"/>
              <a:t>スタック名は以下の形式で</a:t>
            </a:r>
            <a:r>
              <a:rPr lang="en-US" altLang="ja-JP" smtClean="0"/>
              <a:t>AWS CloudFormation</a:t>
            </a:r>
            <a:r>
              <a:rPr lang="ja-JP" altLang="en-US" smtClean="0"/>
              <a:t>へ登録される。</a:t>
            </a:r>
            <a:endParaRPr lang="en-US" altLang="ja-JP" smtClean="0"/>
          </a:p>
          <a:p>
            <a:pPr marL="180000" lvl="1" indent="0">
              <a:buNone/>
            </a:pPr>
            <a:r>
              <a:rPr lang="ja-JP" altLang="en-US" smtClean="0"/>
              <a:t>スタック名の形式</a:t>
            </a:r>
            <a:r>
              <a:rPr lang="en-US" altLang="ja-JP" smtClean="0"/>
              <a:t>:</a:t>
            </a:r>
            <a:r>
              <a:rPr lang="en-US" altLang="ja-JP" smtClean="0">
                <a:solidFill>
                  <a:srgbClr val="FF0000"/>
                </a:solidFill>
              </a:rPr>
              <a:t> “&lt;</a:t>
            </a:r>
            <a:r>
              <a:rPr lang="ja-JP" altLang="en-US" smtClean="0">
                <a:solidFill>
                  <a:srgbClr val="FF0000"/>
                </a:solidFill>
              </a:rPr>
              <a:t>システム</a:t>
            </a:r>
            <a:r>
              <a:rPr lang="ja-JP" altLang="en-US">
                <a:solidFill>
                  <a:srgbClr val="FF0000"/>
                </a:solidFill>
              </a:rPr>
              <a:t>名</a:t>
            </a:r>
            <a:r>
              <a:rPr lang="en-US" altLang="ja-JP" smtClean="0">
                <a:solidFill>
                  <a:srgbClr val="FF0000"/>
                </a:solidFill>
              </a:rPr>
              <a:t>&gt;-&lt;</a:t>
            </a:r>
            <a:r>
              <a:rPr lang="ja-JP" altLang="en-US" smtClean="0">
                <a:solidFill>
                  <a:srgbClr val="FF0000"/>
                </a:solidFill>
              </a:rPr>
              <a:t>スタック名</a:t>
            </a:r>
            <a:r>
              <a:rPr lang="en-US" altLang="ja-JP" smtClean="0">
                <a:solidFill>
                  <a:srgbClr val="FF0000"/>
                </a:solidFill>
              </a:rPr>
              <a:t>&gt;”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ja-JP" altLang="en-US" smtClean="0"/>
              <a:t>　「システム名」は</a:t>
            </a:r>
            <a:r>
              <a:rPr lang="ja-JP" altLang="en-US"/>
              <a:t>「</a:t>
            </a:r>
            <a:r>
              <a:rPr lang="ja-JP" altLang="en-US" smtClean="0"/>
              <a:t>基盤管理」「共通</a:t>
            </a:r>
            <a:r>
              <a:rPr lang="ja-JP" altLang="en-US"/>
              <a:t>パラメータ</a:t>
            </a:r>
            <a:r>
              <a:rPr lang="ja-JP" altLang="en-US" smtClean="0"/>
              <a:t>」に登録する。</a:t>
            </a:r>
            <a:endParaRPr lang="en-US" altLang="ja-JP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ja-JP" altLang="en-US" smtClean="0"/>
              <a:t>　「スタック名」は「基盤</a:t>
            </a:r>
            <a:r>
              <a:rPr lang="en-US" altLang="ja-JP" smtClean="0"/>
              <a:t>/</a:t>
            </a:r>
            <a:r>
              <a:rPr lang="ja-JP" altLang="en-US" smtClean="0"/>
              <a:t>シナリオ」、「ユーザー</a:t>
            </a:r>
            <a:r>
              <a:rPr lang="en-US" altLang="ja-JP" smtClean="0"/>
              <a:t>/</a:t>
            </a:r>
            <a:r>
              <a:rPr lang="ja-JP" altLang="en-US" smtClean="0"/>
              <a:t>シナリオ」、「システム</a:t>
            </a:r>
            <a:r>
              <a:rPr lang="en-US" altLang="ja-JP" smtClean="0"/>
              <a:t>/</a:t>
            </a:r>
            <a:r>
              <a:rPr lang="ja-JP" altLang="en-US" smtClean="0"/>
              <a:t>シナリオ」に登録する。</a:t>
            </a:r>
            <a:endParaRPr lang="en-US" altLang="ja-JP" smtClean="0"/>
          </a:p>
          <a:p>
            <a:pPr lvl="2">
              <a:buFont typeface="Wingdings" panose="05000000000000000000" pitchFamily="2" charset="2"/>
              <a:buChar char="Ø"/>
            </a:pPr>
            <a:endParaRPr lang="en-US" altLang="ja-JP" smtClean="0"/>
          </a:p>
          <a:p>
            <a:pPr marL="360000" lvl="2" indent="0">
              <a:buNone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0051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1.</a:t>
            </a:r>
            <a:r>
              <a:rPr lang="ja-JP" altLang="en-US"/>
              <a:t>はじめに</a:t>
            </a:r>
            <a:r>
              <a:rPr lang="en-US" altLang="ja-JP" smtClean="0"/>
              <a:t>(2/2</a:t>
            </a:r>
            <a:r>
              <a:rPr lang="en-US" altLang="ja-JP"/>
              <a:t>)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 bwMode="gray">
          <a:xfrm>
            <a:off x="215260" y="836712"/>
            <a:ext cx="9865370" cy="266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sz="1800" kern="0" smtClean="0"/>
              <a:t>構築手順の概要</a:t>
            </a:r>
            <a:endParaRPr lang="en-US" altLang="ja-JP" sz="1800" kern="0" smtClean="0"/>
          </a:p>
          <a:p>
            <a:pPr lvl="1"/>
            <a:r>
              <a:rPr lang="en-US" altLang="ja-JP" kern="0" smtClean="0"/>
              <a:t>Conductor</a:t>
            </a:r>
            <a:r>
              <a:rPr lang="ja-JP" altLang="en-US" kern="0" smtClean="0"/>
              <a:t>実行順序は以下の通り。</a:t>
            </a:r>
            <a:endParaRPr lang="en-US" altLang="ja-JP" kern="0" smtClean="0"/>
          </a:p>
          <a:p>
            <a:pPr marL="180000" lvl="1" indent="0">
              <a:buNone/>
            </a:pPr>
            <a:r>
              <a:rPr lang="en-US" altLang="ja-JP" kern="0" smtClean="0"/>
              <a:t>[Conductor</a:t>
            </a:r>
            <a:r>
              <a:rPr lang="ja-JP" altLang="en-US" kern="0" smtClean="0"/>
              <a:t>実行順序</a:t>
            </a:r>
            <a:r>
              <a:rPr lang="en-US" altLang="ja-JP" kern="0" smtClean="0"/>
              <a:t>]</a:t>
            </a:r>
            <a:endParaRPr lang="ja-JP" altLang="en-US" kern="0" smtClean="0"/>
          </a:p>
          <a:p>
            <a:pPr marL="180000" lvl="1" indent="0">
              <a:buNone/>
            </a:pPr>
            <a:r>
              <a:rPr lang="ja-JP" altLang="en-US" sz="1400" kern="0" smtClean="0"/>
              <a:t>①</a:t>
            </a:r>
            <a:r>
              <a:rPr lang="en-US" altLang="ja-JP" sz="1200" kern="0" smtClean="0"/>
              <a:t>AWS</a:t>
            </a:r>
            <a:r>
              <a:rPr lang="ja-JP" altLang="en-US" sz="1200" kern="0" smtClean="0"/>
              <a:t>管理者基盤の構築 → </a:t>
            </a:r>
            <a:r>
              <a:rPr lang="en-US" altLang="ja-JP" sz="1200" kern="0" smtClean="0"/>
              <a:t>AWS</a:t>
            </a:r>
            <a:r>
              <a:rPr lang="ja-JP" altLang="en-US" sz="1200" kern="0" smtClean="0"/>
              <a:t>管理者の作成</a:t>
            </a:r>
            <a:endParaRPr lang="en-US" altLang="ja-JP" sz="1200" kern="0" smtClean="0"/>
          </a:p>
          <a:p>
            <a:pPr marL="180000" lvl="1" indent="0">
              <a:buNone/>
            </a:pPr>
            <a:r>
              <a:rPr lang="ja-JP" altLang="en-US" sz="1200" kern="0" smtClean="0"/>
              <a:t>②インフラユーザー基盤の構築 → インフラ管理者、インフラメンバーの作成</a:t>
            </a:r>
            <a:endParaRPr lang="en-US" altLang="ja-JP" sz="1200" kern="0" smtClean="0"/>
          </a:p>
          <a:p>
            <a:pPr marL="180000" lvl="1" indent="0">
              <a:buNone/>
            </a:pPr>
            <a:r>
              <a:rPr lang="ja-JP" altLang="en-US" sz="1200" kern="0" smtClean="0"/>
              <a:t>③</a:t>
            </a:r>
            <a:r>
              <a:rPr lang="en-US" altLang="ja-JP" sz="1200" kern="0" smtClean="0"/>
              <a:t>CloudFormation</a:t>
            </a:r>
            <a:r>
              <a:rPr lang="ja-JP" altLang="en-US" sz="1200" kern="0" smtClean="0"/>
              <a:t>ロールの構築</a:t>
            </a:r>
            <a:endParaRPr lang="en-US" altLang="ja-JP" sz="1200" kern="0" smtClean="0"/>
          </a:p>
          <a:p>
            <a:pPr marL="180000" lvl="1" indent="0">
              <a:buNone/>
            </a:pPr>
            <a:r>
              <a:rPr lang="ja-JP" altLang="en-US" sz="1200" kern="0" smtClean="0"/>
              <a:t>④オートスケール</a:t>
            </a:r>
            <a:r>
              <a:rPr lang="en-US" altLang="ja-JP" sz="1200" kern="0" smtClean="0"/>
              <a:t>Web</a:t>
            </a:r>
            <a:r>
              <a:rPr lang="ja-JP" altLang="en-US" sz="1200" kern="0" smtClean="0"/>
              <a:t>システムの構築</a:t>
            </a:r>
            <a:endParaRPr lang="en-US" altLang="ja-JP" sz="1200" kern="0" smtClean="0"/>
          </a:p>
          <a:p>
            <a:pPr marL="180000" lvl="1" indent="0">
              <a:buNone/>
            </a:pPr>
            <a:r>
              <a:rPr lang="ja-JP" altLang="en-US" sz="1200" kern="0" smtClean="0"/>
              <a:t>⑤セキュリティ付帯機能の構築</a:t>
            </a:r>
            <a:endParaRPr lang="en-US" altLang="ja-JP" sz="1200" kern="0" smtClean="0"/>
          </a:p>
          <a:p>
            <a:pPr marL="180000" lvl="1" indent="0">
              <a:buNone/>
            </a:pPr>
            <a:r>
              <a:rPr lang="ja-JP" altLang="en-US" sz="1200" kern="0" smtClean="0"/>
              <a:t>⑥</a:t>
            </a:r>
            <a:r>
              <a:rPr lang="en-US" altLang="ja-JP" sz="1200" kern="0" smtClean="0"/>
              <a:t>Web</a:t>
            </a:r>
            <a:r>
              <a:rPr lang="ja-JP" altLang="en-US" sz="1200" kern="0" smtClean="0"/>
              <a:t>サーバへ</a:t>
            </a:r>
            <a:r>
              <a:rPr lang="en-US" altLang="ja-JP" sz="1200" kern="0" smtClean="0"/>
              <a:t>Playbook</a:t>
            </a:r>
            <a:r>
              <a:rPr lang="ja-JP" altLang="en-US" sz="1200" kern="0" smtClean="0"/>
              <a:t>実行</a:t>
            </a:r>
            <a:endParaRPr lang="en-US" altLang="ja-JP" sz="1200" kern="0" smtClean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 bwMode="gray">
          <a:xfrm>
            <a:off x="335200" y="3501082"/>
            <a:ext cx="9865370" cy="266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sz="1800" kern="0" smtClean="0"/>
              <a:t>オペレーションについて</a:t>
            </a:r>
            <a:endParaRPr lang="en-US" altLang="ja-JP" sz="1800" kern="0" smtClean="0"/>
          </a:p>
          <a:p>
            <a:pPr lvl="1"/>
            <a:r>
              <a:rPr lang="ja-JP" altLang="en-US" kern="0" smtClean="0"/>
              <a:t>初期状態のオペレーションには、</a:t>
            </a:r>
            <a:r>
              <a:rPr lang="ja-JP" altLang="en-US" kern="0" smtClean="0">
                <a:solidFill>
                  <a:srgbClr val="FF0000"/>
                </a:solidFill>
              </a:rPr>
              <a:t>「共通オペレーション」「環境</a:t>
            </a:r>
            <a:r>
              <a:rPr lang="en-US" altLang="ja-JP" kern="0" smtClean="0">
                <a:solidFill>
                  <a:srgbClr val="FF0000"/>
                </a:solidFill>
              </a:rPr>
              <a:t>-A</a:t>
            </a:r>
            <a:r>
              <a:rPr lang="ja-JP" altLang="en-US" kern="0" smtClean="0">
                <a:solidFill>
                  <a:srgbClr val="FF0000"/>
                </a:solidFill>
              </a:rPr>
              <a:t>」「環境</a:t>
            </a:r>
            <a:r>
              <a:rPr lang="en-US" altLang="ja-JP" kern="0" smtClean="0">
                <a:solidFill>
                  <a:srgbClr val="FF0000"/>
                </a:solidFill>
              </a:rPr>
              <a:t>-B</a:t>
            </a:r>
            <a:r>
              <a:rPr lang="ja-JP" altLang="en-US" kern="0" smtClean="0">
                <a:solidFill>
                  <a:srgbClr val="FF0000"/>
                </a:solidFill>
              </a:rPr>
              <a:t>」</a:t>
            </a:r>
            <a:r>
              <a:rPr lang="ja-JP" altLang="en-US" kern="0" smtClean="0"/>
              <a:t>が登録されている。</a:t>
            </a:r>
            <a:endParaRPr lang="en-US" altLang="ja-JP" kern="0" smtClean="0"/>
          </a:p>
          <a:p>
            <a:pPr lvl="1"/>
            <a:r>
              <a:rPr lang="ja-JP" altLang="en-US" kern="0"/>
              <a:t>上記</a:t>
            </a:r>
            <a:r>
              <a:rPr lang="ja-JP" altLang="en-US" kern="0" smtClean="0"/>
              <a:t>の構築</a:t>
            </a:r>
            <a:r>
              <a:rPr lang="ja-JP" altLang="en-US" kern="0"/>
              <a:t>手順</a:t>
            </a:r>
            <a:r>
              <a:rPr lang="ja-JP" altLang="en-US" kern="0" smtClean="0"/>
              <a:t>と使用するオペレーションは以下の通り。</a:t>
            </a:r>
          </a:p>
          <a:p>
            <a:pPr marL="180000" lvl="1" indent="0">
              <a:buNone/>
            </a:pPr>
            <a:r>
              <a:rPr lang="ja-JP" altLang="en-US" sz="1400" kern="0" smtClean="0"/>
              <a:t>①②</a:t>
            </a:r>
            <a:r>
              <a:rPr lang="en-US" altLang="ja-JP" sz="1400" kern="0" smtClean="0"/>
              <a:t>: </a:t>
            </a:r>
            <a:r>
              <a:rPr lang="ja-JP" altLang="en-US" sz="1400" kern="0" smtClean="0"/>
              <a:t>「共通オペレーション」を実行時に選択する。</a:t>
            </a:r>
            <a:endParaRPr lang="en-US" altLang="ja-JP" sz="1400" kern="0" smtClean="0"/>
          </a:p>
          <a:p>
            <a:pPr marL="180000" lvl="1" indent="0">
              <a:buNone/>
            </a:pPr>
            <a:r>
              <a:rPr lang="ja-JP" altLang="en-US" sz="1400" kern="0" smtClean="0"/>
              <a:t>③④⑤⑥</a:t>
            </a:r>
            <a:r>
              <a:rPr lang="en-US" altLang="ja-JP" sz="1400" kern="0" smtClean="0"/>
              <a:t>: </a:t>
            </a:r>
            <a:r>
              <a:rPr lang="ja-JP" altLang="en-US" sz="1400" kern="0" smtClean="0"/>
              <a:t>「環境</a:t>
            </a:r>
            <a:r>
              <a:rPr lang="en-US" altLang="ja-JP" sz="1400" kern="0" smtClean="0"/>
              <a:t>-A</a:t>
            </a:r>
            <a:r>
              <a:rPr lang="ja-JP" altLang="en-US" sz="1400" kern="0" smtClean="0"/>
              <a:t>」「環境</a:t>
            </a:r>
            <a:r>
              <a:rPr lang="en-US" altLang="ja-JP" sz="1400" kern="0" smtClean="0"/>
              <a:t>-B</a:t>
            </a:r>
            <a:r>
              <a:rPr lang="ja-JP" altLang="en-US" sz="1400" kern="0" smtClean="0"/>
              <a:t>」を実行時に選択する。</a:t>
            </a:r>
            <a:endParaRPr lang="en-US" altLang="ja-JP" sz="1400" kern="0" smtClean="0"/>
          </a:p>
          <a:p>
            <a:pPr marL="180000" lvl="1" indent="0">
              <a:buNone/>
            </a:pPr>
            <a:endParaRPr lang="en-US" altLang="ja-JP" sz="1400" kern="0"/>
          </a:p>
          <a:p>
            <a:pPr lvl="1"/>
            <a:r>
              <a:rPr lang="ja-JP" altLang="en-US" kern="0" smtClean="0"/>
              <a:t>以降の手順では「共通オペレーション」「環境</a:t>
            </a:r>
            <a:r>
              <a:rPr lang="en-US" altLang="ja-JP" kern="0" smtClean="0"/>
              <a:t>-A</a:t>
            </a:r>
            <a:r>
              <a:rPr lang="ja-JP" altLang="en-US" kern="0" smtClean="0"/>
              <a:t>」を使用して説明する。</a:t>
            </a:r>
            <a:endParaRPr lang="en-US" altLang="ja-JP" kern="0" smtClean="0"/>
          </a:p>
          <a:p>
            <a:pPr marL="180000" lvl="1" indent="0">
              <a:buNone/>
            </a:pPr>
            <a:r>
              <a:rPr lang="ja-JP" altLang="en-US" kern="0" smtClean="0"/>
              <a:t>「環境</a:t>
            </a:r>
            <a:r>
              <a:rPr lang="en-US" altLang="ja-JP" kern="0" smtClean="0"/>
              <a:t>-B</a:t>
            </a:r>
            <a:r>
              <a:rPr lang="ja-JP" altLang="en-US" kern="0" smtClean="0"/>
              <a:t>」の実行手順は「環境</a:t>
            </a:r>
            <a:r>
              <a:rPr lang="en-US" altLang="ja-JP" kern="0" smtClean="0"/>
              <a:t>-A</a:t>
            </a:r>
            <a:r>
              <a:rPr lang="ja-JP" altLang="en-US" kern="0" smtClean="0"/>
              <a:t>」と同様。</a:t>
            </a:r>
            <a:endParaRPr lang="en-US" altLang="ja-JP" kern="0" smtClean="0"/>
          </a:p>
        </p:txBody>
      </p:sp>
    </p:spTree>
    <p:extLst>
      <p:ext uri="{BB962C8B-B14F-4D97-AF65-F5344CB8AC3E}">
        <p14:creationId xmlns:p14="http://schemas.microsoft.com/office/powerpoint/2010/main" val="117231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</a:t>
            </a:r>
            <a:r>
              <a:rPr lang="ja-JP" altLang="en-US" smtClean="0"/>
              <a:t>更新</a:t>
            </a:r>
            <a:r>
              <a:rPr lang="ja-JP" altLang="en-US"/>
              <a:t>手順 </a:t>
            </a:r>
            <a:r>
              <a:rPr lang="en-US" altLang="ja-JP" smtClean="0"/>
              <a:t>/ 2.</a:t>
            </a:r>
            <a:r>
              <a:rPr kumimoji="1" lang="en-US" altLang="ja-JP" smtClean="0"/>
              <a:t>AWS</a:t>
            </a:r>
            <a:r>
              <a:rPr kumimoji="1" lang="ja-JP" altLang="en-US" smtClean="0"/>
              <a:t>管理者基盤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6603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8" y="2870884"/>
            <a:ext cx="10912786" cy="18060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2.AWS</a:t>
            </a:r>
            <a:r>
              <a:rPr lang="ja-JP" altLang="en-US"/>
              <a:t>管理者</a:t>
            </a:r>
            <a:r>
              <a:rPr lang="ja-JP" altLang="en-US" smtClean="0"/>
              <a:t>基盤</a:t>
            </a:r>
            <a:r>
              <a:rPr lang="en-US" altLang="ja-JP" smtClean="0"/>
              <a:t>(1/8)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1512138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/>
              <a:t>共通</a:t>
            </a:r>
            <a:r>
              <a:rPr kumimoji="1" lang="ja-JP" altLang="en-US" smtClean="0"/>
              <a:t>パラメータの更新</a:t>
            </a:r>
            <a:endParaRPr kumimoji="1" lang="en-US" altLang="ja-JP" smtClean="0"/>
          </a:p>
          <a:p>
            <a:pPr lvl="1"/>
            <a:r>
              <a:rPr lang="en-US" altLang="ja-JP" smtClean="0"/>
              <a:t>ITA</a:t>
            </a:r>
            <a:r>
              <a:rPr lang="ja-JP" altLang="en-US" smtClean="0"/>
              <a:t>に</a:t>
            </a:r>
            <a:r>
              <a:rPr lang="en-US" altLang="ja-JP" smtClean="0">
                <a:solidFill>
                  <a:srgbClr val="FF0000"/>
                </a:solidFill>
              </a:rPr>
              <a:t>1st</a:t>
            </a:r>
            <a:r>
              <a:rPr lang="ja-JP" altLang="en-US" smtClean="0">
                <a:solidFill>
                  <a:srgbClr val="FF0000"/>
                </a:solidFill>
              </a:rPr>
              <a:t>モデル管理者</a:t>
            </a:r>
            <a:r>
              <a:rPr lang="ja-JP" altLang="en-US" smtClean="0"/>
              <a:t>でログインする。</a:t>
            </a:r>
            <a:endParaRPr lang="en-US" altLang="ja-JP" smtClean="0"/>
          </a:p>
          <a:p>
            <a:pPr lvl="1"/>
            <a:r>
              <a:rPr lang="ja-JP" altLang="en-US" smtClean="0"/>
              <a:t>「</a:t>
            </a:r>
            <a:r>
              <a:rPr lang="ja-JP" altLang="en-US"/>
              <a:t>基盤</a:t>
            </a:r>
            <a:r>
              <a:rPr lang="ja-JP" altLang="en-US" smtClean="0"/>
              <a:t>管理」＞「共通パラメータ」へ移動する。</a:t>
            </a:r>
            <a:endParaRPr lang="en-US" altLang="ja-JP" smtClean="0"/>
          </a:p>
          <a:p>
            <a:pPr lvl="1"/>
            <a:r>
              <a:rPr lang="ja-JP" altLang="en-US" smtClean="0"/>
              <a:t>「オペレーション名」が</a:t>
            </a:r>
            <a:r>
              <a:rPr lang="en-US" altLang="ja-JP" smtClean="0"/>
              <a:t>”</a:t>
            </a:r>
            <a:r>
              <a:rPr lang="ja-JP" altLang="en-US" smtClean="0"/>
              <a:t>共通オペレーション</a:t>
            </a:r>
            <a:r>
              <a:rPr lang="en-US" altLang="ja-JP" smtClean="0"/>
              <a:t>”</a:t>
            </a:r>
            <a:r>
              <a:rPr lang="ja-JP" altLang="en-US" smtClean="0"/>
              <a:t>のレコードの値を更新する。</a:t>
            </a:r>
            <a:endParaRPr lang="en-US" altLang="ja-JP" smtClean="0"/>
          </a:p>
          <a:p>
            <a:pPr marL="180000" lvl="1" indent="0">
              <a:buNone/>
            </a:pPr>
            <a:r>
              <a:rPr kumimoji="1" lang="ja-JP" altLang="en-US"/>
              <a:t>　</a:t>
            </a:r>
            <a:r>
              <a:rPr kumimoji="1" lang="ja-JP" altLang="en-US" smtClean="0"/>
              <a:t> 全ての項目に値を入力し</a:t>
            </a:r>
            <a:r>
              <a:rPr lang="ja-JP" altLang="en-US" smtClean="0"/>
              <a:t>「</a:t>
            </a:r>
            <a:r>
              <a:rPr lang="ja-JP" altLang="en-US"/>
              <a:t>更新</a:t>
            </a:r>
            <a:r>
              <a:rPr lang="ja-JP" altLang="en-US" smtClean="0"/>
              <a:t>」を押下する。</a:t>
            </a:r>
            <a:endParaRPr kumimoji="1" lang="ja-JP" altLang="en-US" dirty="0"/>
          </a:p>
        </p:txBody>
      </p:sp>
      <p:sp>
        <p:nvSpPr>
          <p:cNvPr id="15" name="角丸四角形 14"/>
          <p:cNvSpPr/>
          <p:nvPr/>
        </p:nvSpPr>
        <p:spPr bwMode="auto">
          <a:xfrm>
            <a:off x="2940276" y="4997364"/>
            <a:ext cx="4091853" cy="1400538"/>
          </a:xfrm>
          <a:prstGeom prst="roundRect">
            <a:avLst>
              <a:gd name="adj" fmla="val 6291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200" smtClean="0">
                <a:latin typeface="+mn-ea"/>
              </a:rPr>
              <a:t>変更が必要</a:t>
            </a:r>
            <a:r>
              <a:rPr lang="en-US" altLang="ja-JP" sz="1200" smtClean="0">
                <a:latin typeface="+mn-ea"/>
              </a:rPr>
              <a:t>:</a:t>
            </a:r>
          </a:p>
          <a:p>
            <a:r>
              <a:rPr lang="ja-JP" altLang="en-US" sz="1200" smtClean="0">
                <a:latin typeface="+mn-ea"/>
              </a:rPr>
              <a:t>「</a:t>
            </a:r>
            <a:r>
              <a:rPr lang="ja-JP" altLang="en-US" sz="1200">
                <a:latin typeface="+mn-ea"/>
              </a:rPr>
              <a:t>システム名</a:t>
            </a:r>
            <a:r>
              <a:rPr lang="ja-JP" altLang="en-US" sz="1200" smtClean="0">
                <a:latin typeface="+mn-ea"/>
              </a:rPr>
              <a:t>」</a:t>
            </a:r>
            <a:r>
              <a:rPr lang="en-US" altLang="ja-JP" sz="1200" smtClean="0">
                <a:latin typeface="+mn-ea"/>
              </a:rPr>
              <a:t>…</a:t>
            </a:r>
            <a:r>
              <a:rPr lang="ja-JP" altLang="en-US" sz="1200" smtClean="0">
                <a:latin typeface="+mn-ea"/>
              </a:rPr>
              <a:t>英数字、ハイフンで任意の値を入力</a:t>
            </a:r>
            <a:endParaRPr lang="en-US" altLang="ja-JP" sz="1200" smtClean="0">
              <a:latin typeface="+mn-ea"/>
            </a:endParaRPr>
          </a:p>
          <a:p>
            <a:r>
              <a:rPr lang="ja-JP" altLang="en-US" sz="1200" smtClean="0">
                <a:latin typeface="+mn-ea"/>
              </a:rPr>
              <a:t>「</a:t>
            </a:r>
            <a:r>
              <a:rPr lang="ja-JP" altLang="en-US" sz="1200">
                <a:latin typeface="+mn-ea"/>
              </a:rPr>
              <a:t>アカウント</a:t>
            </a:r>
            <a:r>
              <a:rPr lang="en-US" altLang="ja-JP" sz="1200">
                <a:latin typeface="+mn-ea"/>
              </a:rPr>
              <a:t>ID</a:t>
            </a:r>
            <a:r>
              <a:rPr lang="ja-JP" altLang="en-US" sz="1200" smtClean="0">
                <a:latin typeface="+mn-ea"/>
              </a:rPr>
              <a:t>」</a:t>
            </a:r>
            <a:r>
              <a:rPr lang="en-US" altLang="ja-JP" sz="1200" smtClean="0">
                <a:latin typeface="+mn-ea"/>
              </a:rPr>
              <a:t>…</a:t>
            </a:r>
            <a:r>
              <a:rPr lang="ja-JP" altLang="en-US" sz="1200" smtClean="0">
                <a:latin typeface="+mn-ea"/>
              </a:rPr>
              <a:t>数字</a:t>
            </a:r>
            <a:r>
              <a:rPr lang="en-US" altLang="ja-JP" sz="1200" smtClean="0">
                <a:latin typeface="+mn-ea"/>
              </a:rPr>
              <a:t>12</a:t>
            </a:r>
            <a:r>
              <a:rPr lang="ja-JP" altLang="en-US" sz="1200" smtClean="0">
                <a:latin typeface="+mn-ea"/>
              </a:rPr>
              <a:t>桁で入力</a:t>
            </a:r>
            <a:endParaRPr lang="en-US" altLang="ja-JP" sz="1200" smtClean="0">
              <a:latin typeface="+mn-ea"/>
            </a:endParaRPr>
          </a:p>
          <a:p>
            <a:r>
              <a:rPr lang="ja-JP" altLang="en-US" sz="1200">
                <a:latin typeface="+mn-ea"/>
              </a:rPr>
              <a:t>任意</a:t>
            </a:r>
            <a:r>
              <a:rPr lang="ja-JP" altLang="en-US" sz="1200" smtClean="0">
                <a:latin typeface="+mn-ea"/>
              </a:rPr>
              <a:t>で変更</a:t>
            </a:r>
            <a:r>
              <a:rPr lang="en-US" altLang="ja-JP" sz="1200" smtClean="0">
                <a:latin typeface="+mn-ea"/>
              </a:rPr>
              <a:t>:</a:t>
            </a:r>
          </a:p>
          <a:p>
            <a:r>
              <a:rPr lang="ja-JP" altLang="en-US" sz="1200" smtClean="0">
                <a:latin typeface="+mn-ea"/>
              </a:rPr>
              <a:t>「スタック作成リージョン」</a:t>
            </a:r>
            <a:endParaRPr lang="en-US" altLang="ja-JP" sz="1200" smtClean="0">
              <a:latin typeface="+mn-ea"/>
            </a:endParaRPr>
          </a:p>
          <a:p>
            <a:r>
              <a:rPr lang="ja-JP" altLang="en-US" sz="1200" smtClean="0">
                <a:latin typeface="+mn-ea"/>
              </a:rPr>
              <a:t>「システム環境」～「コストセンター」</a:t>
            </a:r>
            <a:endParaRPr lang="en-US" altLang="ja-JP" sz="1200" smtClean="0">
              <a:latin typeface="+mn-ea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2423490" y="4683893"/>
            <a:ext cx="590327" cy="538818"/>
            <a:chOff x="162795" y="3812178"/>
            <a:chExt cx="565503" cy="549789"/>
          </a:xfrm>
        </p:grpSpPr>
        <p:sp>
          <p:nvSpPr>
            <p:cNvPr id="17" name="円/楕円 44"/>
            <p:cNvSpPr/>
            <p:nvPr/>
          </p:nvSpPr>
          <p:spPr bwMode="auto">
            <a:xfrm>
              <a:off x="162795" y="3812178"/>
              <a:ext cx="565503" cy="549789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41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none" lIns="36000" tIns="72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200" b="1" dirty="0"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33240" y="4033625"/>
              <a:ext cx="424611" cy="106893"/>
            </a:xfrm>
            <a:custGeom>
              <a:avLst/>
              <a:gdLst/>
              <a:ahLst/>
              <a:cxnLst/>
              <a:rect l="l" t="t" r="r" b="b"/>
              <a:pathLst>
                <a:path w="424611" h="106893">
                  <a:moveTo>
                    <a:pt x="20512" y="18247"/>
                  </a:moveTo>
                  <a:cubicBezTo>
                    <a:pt x="20512" y="30003"/>
                    <a:pt x="20512" y="41759"/>
                    <a:pt x="20512" y="53515"/>
                  </a:cubicBezTo>
                  <a:cubicBezTo>
                    <a:pt x="22346" y="53515"/>
                    <a:pt x="24180" y="53515"/>
                    <a:pt x="26015" y="53515"/>
                  </a:cubicBezTo>
                  <a:cubicBezTo>
                    <a:pt x="36354" y="53515"/>
                    <a:pt x="43201" y="51960"/>
                    <a:pt x="46557" y="48851"/>
                  </a:cubicBezTo>
                  <a:cubicBezTo>
                    <a:pt x="49913" y="45742"/>
                    <a:pt x="51591" y="40965"/>
                    <a:pt x="51591" y="34519"/>
                  </a:cubicBezTo>
                  <a:cubicBezTo>
                    <a:pt x="51591" y="29209"/>
                    <a:pt x="49976" y="25169"/>
                    <a:pt x="46745" y="22400"/>
                  </a:cubicBezTo>
                  <a:cubicBezTo>
                    <a:pt x="43514" y="19631"/>
                    <a:pt x="37125" y="18247"/>
                    <a:pt x="27578" y="18247"/>
                  </a:cubicBezTo>
                  <a:cubicBezTo>
                    <a:pt x="25222" y="18247"/>
                    <a:pt x="22867" y="18247"/>
                    <a:pt x="20512" y="18247"/>
                  </a:cubicBezTo>
                  <a:close/>
                  <a:moveTo>
                    <a:pt x="125528" y="16204"/>
                  </a:moveTo>
                  <a:cubicBezTo>
                    <a:pt x="118066" y="16204"/>
                    <a:pt x="112125" y="19450"/>
                    <a:pt x="107706" y="25941"/>
                  </a:cubicBezTo>
                  <a:cubicBezTo>
                    <a:pt x="103287" y="32431"/>
                    <a:pt x="101077" y="41623"/>
                    <a:pt x="101077" y="53515"/>
                  </a:cubicBezTo>
                  <a:cubicBezTo>
                    <a:pt x="101077" y="65362"/>
                    <a:pt x="103287" y="74519"/>
                    <a:pt x="107706" y="80987"/>
                  </a:cubicBezTo>
                  <a:cubicBezTo>
                    <a:pt x="112125" y="87455"/>
                    <a:pt x="118066" y="90689"/>
                    <a:pt x="125528" y="90689"/>
                  </a:cubicBezTo>
                  <a:cubicBezTo>
                    <a:pt x="132949" y="90689"/>
                    <a:pt x="138869" y="87432"/>
                    <a:pt x="143288" y="80919"/>
                  </a:cubicBezTo>
                  <a:cubicBezTo>
                    <a:pt x="147707" y="74405"/>
                    <a:pt x="149917" y="65248"/>
                    <a:pt x="149917" y="53447"/>
                  </a:cubicBezTo>
                  <a:cubicBezTo>
                    <a:pt x="149917" y="41600"/>
                    <a:pt x="147718" y="32431"/>
                    <a:pt x="143319" y="25941"/>
                  </a:cubicBezTo>
                  <a:cubicBezTo>
                    <a:pt x="138921" y="19450"/>
                    <a:pt x="132991" y="16204"/>
                    <a:pt x="125528" y="16204"/>
                  </a:cubicBezTo>
                  <a:close/>
                  <a:moveTo>
                    <a:pt x="342065" y="2111"/>
                  </a:moveTo>
                  <a:cubicBezTo>
                    <a:pt x="369581" y="2111"/>
                    <a:pt x="397096" y="2111"/>
                    <a:pt x="424611" y="2111"/>
                  </a:cubicBezTo>
                  <a:cubicBezTo>
                    <a:pt x="424611" y="7785"/>
                    <a:pt x="424611" y="13458"/>
                    <a:pt x="424611" y="19132"/>
                  </a:cubicBezTo>
                  <a:cubicBezTo>
                    <a:pt x="414293" y="19132"/>
                    <a:pt x="403975" y="19132"/>
                    <a:pt x="393656" y="19132"/>
                  </a:cubicBezTo>
                  <a:cubicBezTo>
                    <a:pt x="393656" y="47660"/>
                    <a:pt x="393656" y="76187"/>
                    <a:pt x="393656" y="104715"/>
                  </a:cubicBezTo>
                  <a:cubicBezTo>
                    <a:pt x="386778" y="104715"/>
                    <a:pt x="379899" y="104715"/>
                    <a:pt x="373020" y="104715"/>
                  </a:cubicBezTo>
                  <a:cubicBezTo>
                    <a:pt x="373020" y="76187"/>
                    <a:pt x="373020" y="47660"/>
                    <a:pt x="373020" y="19132"/>
                  </a:cubicBezTo>
                  <a:cubicBezTo>
                    <a:pt x="362702" y="19132"/>
                    <a:pt x="352384" y="19132"/>
                    <a:pt x="342065" y="19132"/>
                  </a:cubicBezTo>
                  <a:cubicBezTo>
                    <a:pt x="342065" y="13458"/>
                    <a:pt x="342065" y="7785"/>
                    <a:pt x="342065" y="2111"/>
                  </a:cubicBezTo>
                  <a:close/>
                  <a:moveTo>
                    <a:pt x="250806" y="2111"/>
                  </a:moveTo>
                  <a:cubicBezTo>
                    <a:pt x="259144" y="2111"/>
                    <a:pt x="267482" y="2111"/>
                    <a:pt x="275820" y="2111"/>
                  </a:cubicBezTo>
                  <a:cubicBezTo>
                    <a:pt x="288202" y="24216"/>
                    <a:pt x="300584" y="46321"/>
                    <a:pt x="312966" y="68425"/>
                  </a:cubicBezTo>
                  <a:cubicBezTo>
                    <a:pt x="312966" y="46321"/>
                    <a:pt x="312966" y="24216"/>
                    <a:pt x="312966" y="2111"/>
                  </a:cubicBezTo>
                  <a:cubicBezTo>
                    <a:pt x="319344" y="2111"/>
                    <a:pt x="325723" y="2111"/>
                    <a:pt x="332101" y="2111"/>
                  </a:cubicBezTo>
                  <a:cubicBezTo>
                    <a:pt x="332101" y="36312"/>
                    <a:pt x="332101" y="70513"/>
                    <a:pt x="332101" y="104715"/>
                  </a:cubicBezTo>
                  <a:cubicBezTo>
                    <a:pt x="325473" y="104715"/>
                    <a:pt x="318844" y="104715"/>
                    <a:pt x="312215" y="104715"/>
                  </a:cubicBezTo>
                  <a:cubicBezTo>
                    <a:pt x="298124" y="79637"/>
                    <a:pt x="284033" y="54559"/>
                    <a:pt x="269942" y="29481"/>
                  </a:cubicBezTo>
                  <a:cubicBezTo>
                    <a:pt x="269942" y="54559"/>
                    <a:pt x="269942" y="79637"/>
                    <a:pt x="269942" y="104715"/>
                  </a:cubicBezTo>
                  <a:cubicBezTo>
                    <a:pt x="263563" y="104715"/>
                    <a:pt x="257185" y="104715"/>
                    <a:pt x="250806" y="104715"/>
                  </a:cubicBezTo>
                  <a:cubicBezTo>
                    <a:pt x="250806" y="70513"/>
                    <a:pt x="250806" y="36312"/>
                    <a:pt x="250806" y="2111"/>
                  </a:cubicBezTo>
                  <a:close/>
                  <a:moveTo>
                    <a:pt x="182456" y="2111"/>
                  </a:moveTo>
                  <a:cubicBezTo>
                    <a:pt x="199590" y="2111"/>
                    <a:pt x="216725" y="2111"/>
                    <a:pt x="233859" y="2111"/>
                  </a:cubicBezTo>
                  <a:cubicBezTo>
                    <a:pt x="233859" y="7217"/>
                    <a:pt x="233859" y="12324"/>
                    <a:pt x="233859" y="17430"/>
                  </a:cubicBezTo>
                  <a:cubicBezTo>
                    <a:pt x="228731" y="17430"/>
                    <a:pt x="223604" y="17430"/>
                    <a:pt x="218476" y="17430"/>
                  </a:cubicBezTo>
                  <a:cubicBezTo>
                    <a:pt x="218476" y="41418"/>
                    <a:pt x="218476" y="65407"/>
                    <a:pt x="218476" y="89395"/>
                  </a:cubicBezTo>
                  <a:cubicBezTo>
                    <a:pt x="223604" y="89395"/>
                    <a:pt x="228731" y="89395"/>
                    <a:pt x="233859" y="89395"/>
                  </a:cubicBezTo>
                  <a:cubicBezTo>
                    <a:pt x="233859" y="94502"/>
                    <a:pt x="233859" y="99608"/>
                    <a:pt x="233859" y="104715"/>
                  </a:cubicBezTo>
                  <a:cubicBezTo>
                    <a:pt x="216725" y="104715"/>
                    <a:pt x="199590" y="104715"/>
                    <a:pt x="182456" y="104715"/>
                  </a:cubicBezTo>
                  <a:cubicBezTo>
                    <a:pt x="182456" y="99608"/>
                    <a:pt x="182456" y="94502"/>
                    <a:pt x="182456" y="89395"/>
                  </a:cubicBezTo>
                  <a:cubicBezTo>
                    <a:pt x="187584" y="89395"/>
                    <a:pt x="192711" y="89395"/>
                    <a:pt x="197839" y="89395"/>
                  </a:cubicBezTo>
                  <a:cubicBezTo>
                    <a:pt x="197839" y="65407"/>
                    <a:pt x="197839" y="41418"/>
                    <a:pt x="197839" y="17430"/>
                  </a:cubicBezTo>
                  <a:cubicBezTo>
                    <a:pt x="192711" y="17430"/>
                    <a:pt x="187584" y="17430"/>
                    <a:pt x="182456" y="17430"/>
                  </a:cubicBezTo>
                  <a:cubicBezTo>
                    <a:pt x="182456" y="12324"/>
                    <a:pt x="182456" y="7217"/>
                    <a:pt x="182456" y="2111"/>
                  </a:cubicBezTo>
                  <a:close/>
                  <a:moveTo>
                    <a:pt x="0" y="2111"/>
                  </a:moveTo>
                  <a:cubicBezTo>
                    <a:pt x="11882" y="2111"/>
                    <a:pt x="23763" y="2111"/>
                    <a:pt x="35645" y="2111"/>
                  </a:cubicBezTo>
                  <a:cubicBezTo>
                    <a:pt x="47860" y="2111"/>
                    <a:pt x="57136" y="4823"/>
                    <a:pt x="63473" y="10247"/>
                  </a:cubicBezTo>
                  <a:cubicBezTo>
                    <a:pt x="69810" y="15671"/>
                    <a:pt x="72978" y="23603"/>
                    <a:pt x="72978" y="34043"/>
                  </a:cubicBezTo>
                  <a:cubicBezTo>
                    <a:pt x="72978" y="44936"/>
                    <a:pt x="69476" y="53617"/>
                    <a:pt x="62472" y="60085"/>
                  </a:cubicBezTo>
                  <a:cubicBezTo>
                    <a:pt x="55468" y="66553"/>
                    <a:pt x="46338" y="69787"/>
                    <a:pt x="35082" y="69787"/>
                  </a:cubicBezTo>
                  <a:cubicBezTo>
                    <a:pt x="30267" y="69787"/>
                    <a:pt x="25452" y="69787"/>
                    <a:pt x="20637" y="69787"/>
                  </a:cubicBezTo>
                  <a:cubicBezTo>
                    <a:pt x="20637" y="81430"/>
                    <a:pt x="20637" y="93072"/>
                    <a:pt x="20637" y="104715"/>
                  </a:cubicBezTo>
                  <a:cubicBezTo>
                    <a:pt x="13758" y="104715"/>
                    <a:pt x="6879" y="104715"/>
                    <a:pt x="0" y="104715"/>
                  </a:cubicBezTo>
                  <a:cubicBezTo>
                    <a:pt x="0" y="70513"/>
                    <a:pt x="0" y="36312"/>
                    <a:pt x="0" y="2111"/>
                  </a:cubicBezTo>
                  <a:close/>
                  <a:moveTo>
                    <a:pt x="125466" y="0"/>
                  </a:moveTo>
                  <a:cubicBezTo>
                    <a:pt x="139849" y="0"/>
                    <a:pt x="151136" y="4766"/>
                    <a:pt x="159328" y="14298"/>
                  </a:cubicBezTo>
                  <a:cubicBezTo>
                    <a:pt x="167520" y="23830"/>
                    <a:pt x="171616" y="36902"/>
                    <a:pt x="171616" y="53515"/>
                  </a:cubicBezTo>
                  <a:cubicBezTo>
                    <a:pt x="171616" y="69991"/>
                    <a:pt x="167541" y="83007"/>
                    <a:pt x="159391" y="92561"/>
                  </a:cubicBezTo>
                  <a:cubicBezTo>
                    <a:pt x="151240" y="102116"/>
                    <a:pt x="139932" y="106893"/>
                    <a:pt x="125466" y="106893"/>
                  </a:cubicBezTo>
                  <a:cubicBezTo>
                    <a:pt x="111124" y="106893"/>
                    <a:pt x="99858" y="102139"/>
                    <a:pt x="91666" y="92629"/>
                  </a:cubicBezTo>
                  <a:cubicBezTo>
                    <a:pt x="83474" y="83120"/>
                    <a:pt x="79378" y="70082"/>
                    <a:pt x="79378" y="53515"/>
                  </a:cubicBezTo>
                  <a:cubicBezTo>
                    <a:pt x="79378" y="36857"/>
                    <a:pt x="83453" y="23773"/>
                    <a:pt x="91603" y="14264"/>
                  </a:cubicBezTo>
                  <a:cubicBezTo>
                    <a:pt x="99753" y="4755"/>
                    <a:pt x="111041" y="0"/>
                    <a:pt x="1254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12700">
                <a:schemeClr val="accent2">
                  <a:alpha val="84000"/>
                </a:schemeClr>
              </a:glo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solidFill>
                  <a:schemeClr val="bg1"/>
                </a:solidFill>
                <a:effectLst>
                  <a:glow rad="38100">
                    <a:schemeClr val="accent2">
                      <a:alpha val="84000"/>
                    </a:schemeClr>
                  </a:glow>
                </a:effectLst>
              </a:endParaRPr>
            </a:p>
          </p:txBody>
        </p:sp>
      </p:grpSp>
      <p:sp>
        <p:nvSpPr>
          <p:cNvPr id="12" name="テキスト ボックス 11"/>
          <p:cNvSpPr txBox="1"/>
          <p:nvPr/>
        </p:nvSpPr>
        <p:spPr>
          <a:xfrm>
            <a:off x="609491" y="2673473"/>
            <a:ext cx="16562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/>
              <a:t>共通</a:t>
            </a:r>
            <a:r>
              <a:rPr kumimoji="1" lang="ja-JP" altLang="en-US" sz="900" smtClean="0"/>
              <a:t>パラメータ</a:t>
            </a:r>
            <a:endParaRPr kumimoji="1" lang="ja-JP" altLang="en-US" sz="900"/>
          </a:p>
        </p:txBody>
      </p:sp>
      <p:sp>
        <p:nvSpPr>
          <p:cNvPr id="11" name="正方形/長方形 10"/>
          <p:cNvSpPr/>
          <p:nvPr/>
        </p:nvSpPr>
        <p:spPr bwMode="auto">
          <a:xfrm>
            <a:off x="6533144" y="3768064"/>
            <a:ext cx="1369879" cy="19724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050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33" y="2466440"/>
            <a:ext cx="8283658" cy="16994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2.AWS</a:t>
            </a:r>
            <a:r>
              <a:rPr lang="ja-JP" altLang="en-US"/>
              <a:t>管理者基盤</a:t>
            </a:r>
            <a:r>
              <a:rPr lang="en-US" altLang="ja-JP" smtClean="0"/>
              <a:t>(2/8)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1152088"/>
          </a:xfrm>
        </p:spPr>
        <p:txBody>
          <a:bodyPr>
            <a:normAutofit/>
          </a:bodyPr>
          <a:lstStyle/>
          <a:p>
            <a:r>
              <a:rPr kumimoji="1" lang="en-US" altLang="ja-JP" smtClean="0"/>
              <a:t>AWS</a:t>
            </a:r>
            <a:r>
              <a:rPr kumimoji="1" lang="ja-JP" altLang="en-US" smtClean="0"/>
              <a:t>管理者グループの更新</a:t>
            </a:r>
            <a:endParaRPr kumimoji="1" lang="en-US" altLang="ja-JP" smtClean="0"/>
          </a:p>
          <a:p>
            <a:pPr lvl="1"/>
            <a:r>
              <a:rPr lang="ja-JP" altLang="en-US" smtClean="0"/>
              <a:t>「基盤管理」＞「</a:t>
            </a:r>
            <a:r>
              <a:rPr lang="en-US" altLang="ja-JP" smtClean="0"/>
              <a:t>AWS</a:t>
            </a:r>
            <a:r>
              <a:rPr lang="ja-JP" altLang="en-US" smtClean="0"/>
              <a:t>管理者グループ」へ移動する。</a:t>
            </a:r>
            <a:endParaRPr lang="en-US" altLang="ja-JP" smtClean="0"/>
          </a:p>
          <a:p>
            <a:pPr lvl="1"/>
            <a:r>
              <a:rPr lang="ja-JP" altLang="en-US" smtClean="0"/>
              <a:t> 登録済みのパラメータの値を必要に応じて更新する。</a:t>
            </a:r>
            <a:endParaRPr lang="en-US" altLang="ja-JP" smtClean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17061" y="2259422"/>
            <a:ext cx="15183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smtClean="0"/>
              <a:t>AWS</a:t>
            </a:r>
            <a:r>
              <a:rPr lang="ja-JP" altLang="en-US" sz="900" smtClean="0"/>
              <a:t>管理者グループ</a:t>
            </a:r>
            <a:endParaRPr kumimoji="1" lang="ja-JP" altLang="en-US" sz="900"/>
          </a:p>
        </p:txBody>
      </p:sp>
      <p:sp>
        <p:nvSpPr>
          <p:cNvPr id="9" name="正方形/長方形 8"/>
          <p:cNvSpPr/>
          <p:nvPr/>
        </p:nvSpPr>
        <p:spPr bwMode="auto">
          <a:xfrm>
            <a:off x="6443081" y="3272010"/>
            <a:ext cx="1224170" cy="12978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876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2.AWS</a:t>
            </a:r>
            <a:r>
              <a:rPr lang="ja-JP" altLang="en-US"/>
              <a:t>管理者基盤</a:t>
            </a:r>
            <a:r>
              <a:rPr lang="en-US" altLang="ja-JP" smtClean="0"/>
              <a:t>(3/8)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19170" y="2179488"/>
            <a:ext cx="11713301" cy="144020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smtClean="0"/>
              <a:t>AWS</a:t>
            </a:r>
            <a:r>
              <a:rPr lang="ja-JP" altLang="en-US" smtClean="0"/>
              <a:t>認証情報</a:t>
            </a:r>
            <a:r>
              <a:rPr kumimoji="1" lang="ja-JP" altLang="en-US" smtClean="0"/>
              <a:t>の更新</a:t>
            </a:r>
            <a:endParaRPr kumimoji="1" lang="en-US" altLang="ja-JP" smtClean="0"/>
          </a:p>
          <a:p>
            <a:pPr lvl="1"/>
            <a:r>
              <a:rPr lang="en-US" altLang="ja-JP" smtClean="0"/>
              <a:t>ITA</a:t>
            </a:r>
            <a:r>
              <a:rPr lang="ja-JP" altLang="en-US" smtClean="0"/>
              <a:t>に「</a:t>
            </a:r>
            <a:r>
              <a:rPr lang="en-US" altLang="ja-JP" smtClean="0">
                <a:solidFill>
                  <a:srgbClr val="FF0000"/>
                </a:solidFill>
              </a:rPr>
              <a:t>1st</a:t>
            </a:r>
            <a:r>
              <a:rPr lang="ja-JP" altLang="en-US" smtClean="0">
                <a:solidFill>
                  <a:srgbClr val="FF0000"/>
                </a:solidFill>
              </a:rPr>
              <a:t>モデル管理者</a:t>
            </a:r>
            <a:r>
              <a:rPr lang="ja-JP" altLang="en-US" smtClean="0"/>
              <a:t>」でログインする。</a:t>
            </a:r>
            <a:endParaRPr lang="en-US" altLang="ja-JP" smtClean="0"/>
          </a:p>
          <a:p>
            <a:pPr lvl="1"/>
            <a:r>
              <a:rPr lang="ja-JP" altLang="en-US" smtClean="0"/>
              <a:t>「</a:t>
            </a:r>
            <a:r>
              <a:rPr lang="en-US" altLang="ja-JP" smtClean="0"/>
              <a:t>AWS</a:t>
            </a:r>
            <a:r>
              <a:rPr lang="ja-JP" altLang="en-US" smtClean="0"/>
              <a:t>認証情報管理」＞「</a:t>
            </a:r>
            <a:r>
              <a:rPr lang="en-US" altLang="ja-JP" smtClean="0"/>
              <a:t>1st</a:t>
            </a:r>
            <a:r>
              <a:rPr lang="ja-JP" altLang="en-US" smtClean="0"/>
              <a:t>モデル管理者</a:t>
            </a:r>
            <a:r>
              <a:rPr lang="en-US" altLang="ja-JP" smtClean="0"/>
              <a:t>【</a:t>
            </a:r>
            <a:r>
              <a:rPr lang="ja-JP" altLang="en-US" smtClean="0"/>
              <a:t>認証</a:t>
            </a:r>
            <a:r>
              <a:rPr lang="en-US" altLang="ja-JP" smtClean="0"/>
              <a:t>】</a:t>
            </a:r>
            <a:r>
              <a:rPr lang="ja-JP" altLang="en-US" smtClean="0"/>
              <a:t>」へ移動する。</a:t>
            </a:r>
            <a:endParaRPr lang="en-US" altLang="ja-JP" smtClean="0"/>
          </a:p>
          <a:p>
            <a:pPr lvl="1"/>
            <a:r>
              <a:rPr lang="ja-JP" altLang="en-US" smtClean="0"/>
              <a:t> 「オペレーション名」が</a:t>
            </a:r>
            <a:r>
              <a:rPr lang="en-US" altLang="ja-JP" smtClean="0"/>
              <a:t>”</a:t>
            </a:r>
            <a:r>
              <a:rPr lang="ja-JP" altLang="en-US" smtClean="0"/>
              <a:t>共通オペレーション</a:t>
            </a:r>
            <a:r>
              <a:rPr lang="en-US" altLang="ja-JP" smtClean="0"/>
              <a:t>”</a:t>
            </a:r>
            <a:r>
              <a:rPr lang="ja-JP" altLang="en-US" smtClean="0"/>
              <a:t>の</a:t>
            </a:r>
            <a:endParaRPr lang="en-US" altLang="ja-JP" smtClean="0"/>
          </a:p>
          <a:p>
            <a:pPr marL="180000" lvl="1" indent="0">
              <a:buNone/>
            </a:pPr>
            <a:r>
              <a:rPr lang="ja-JP" altLang="en-US" smtClean="0"/>
              <a:t>「アクセスキー</a:t>
            </a:r>
            <a:r>
              <a:rPr lang="en-US" altLang="ja-JP" smtClean="0"/>
              <a:t>ID</a:t>
            </a:r>
            <a:r>
              <a:rPr lang="ja-JP" altLang="en-US" smtClean="0"/>
              <a:t>」「シークレットアクセスキー」を</a:t>
            </a:r>
            <a:r>
              <a:rPr lang="en-US" altLang="ja-JP" smtClean="0"/>
              <a:t>AWS</a:t>
            </a:r>
            <a:r>
              <a:rPr lang="ja-JP" altLang="en-US" smtClean="0"/>
              <a:t>から取得した値に更新する。</a:t>
            </a:r>
            <a:endParaRPr lang="en-US" altLang="ja-JP" smtClean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07210" y="3769474"/>
            <a:ext cx="26598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smtClean="0"/>
              <a:t>1st</a:t>
            </a:r>
            <a:r>
              <a:rPr lang="ja-JP" altLang="en-US" sz="900" smtClean="0"/>
              <a:t>モデル管理者</a:t>
            </a:r>
            <a:r>
              <a:rPr lang="en-US" altLang="ja-JP" sz="900" smtClean="0"/>
              <a:t>【</a:t>
            </a:r>
            <a:r>
              <a:rPr lang="ja-JP" altLang="en-US" sz="900" smtClean="0"/>
              <a:t>認証</a:t>
            </a:r>
            <a:r>
              <a:rPr lang="en-US" altLang="ja-JP" sz="900" smtClean="0"/>
              <a:t>】</a:t>
            </a:r>
            <a:endParaRPr kumimoji="1" lang="ja-JP" altLang="en-US" sz="90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5" y="3983265"/>
            <a:ext cx="9876376" cy="18060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正方形/長方形 6"/>
          <p:cNvSpPr/>
          <p:nvPr/>
        </p:nvSpPr>
        <p:spPr bwMode="auto">
          <a:xfrm>
            <a:off x="6750198" y="4894125"/>
            <a:ext cx="2232310" cy="16878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 bwMode="gray">
          <a:xfrm>
            <a:off x="119170" y="836640"/>
            <a:ext cx="11713301" cy="1152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en-US" altLang="ja-JP" kern="0" smtClean="0"/>
              <a:t>1st</a:t>
            </a:r>
            <a:r>
              <a:rPr lang="ja-JP" altLang="en-US" kern="0" smtClean="0"/>
              <a:t>モデル管理者の</a:t>
            </a:r>
            <a:r>
              <a:rPr lang="en-US" altLang="ja-JP" kern="0" smtClean="0"/>
              <a:t>AWS</a:t>
            </a:r>
            <a:r>
              <a:rPr lang="ja-JP" altLang="en-US" kern="0" smtClean="0"/>
              <a:t>認証情報を取得</a:t>
            </a:r>
          </a:p>
          <a:p>
            <a:pPr lvl="1"/>
            <a:r>
              <a:rPr lang="en-US" altLang="ja-JP" kern="0" smtClean="0"/>
              <a:t>AWS</a:t>
            </a:r>
            <a:r>
              <a:rPr lang="ja-JP" altLang="en-US" kern="0" smtClean="0"/>
              <a:t>管理コンソールへ「</a:t>
            </a:r>
            <a:r>
              <a:rPr lang="en-US" altLang="ja-JP" kern="0" smtClean="0"/>
              <a:t>1st</a:t>
            </a:r>
            <a:r>
              <a:rPr lang="ja-JP" altLang="en-US" kern="0" smtClean="0"/>
              <a:t>モデル管理者」として使用する</a:t>
            </a:r>
            <a:r>
              <a:rPr lang="en-US" altLang="ja-JP" kern="0" smtClean="0"/>
              <a:t>IAM</a:t>
            </a:r>
            <a:r>
              <a:rPr lang="ja-JP" altLang="en-US" kern="0" smtClean="0"/>
              <a:t>ユーザーでログインする。</a:t>
            </a:r>
          </a:p>
          <a:p>
            <a:pPr lvl="1"/>
            <a:r>
              <a:rPr lang="ja-JP" altLang="en-US" kern="0" smtClean="0"/>
              <a:t>「</a:t>
            </a:r>
            <a:r>
              <a:rPr lang="en-US" altLang="ja-JP" kern="0" smtClean="0"/>
              <a:t>IAM</a:t>
            </a:r>
            <a:r>
              <a:rPr lang="ja-JP" altLang="en-US" kern="0" smtClean="0"/>
              <a:t>」</a:t>
            </a:r>
            <a:r>
              <a:rPr lang="en-US" altLang="ja-JP" kern="0" smtClean="0"/>
              <a:t>&gt;</a:t>
            </a:r>
            <a:r>
              <a:rPr lang="ja-JP" altLang="en-US" kern="0" smtClean="0"/>
              <a:t>「ユーザー管理」へ移動する。</a:t>
            </a:r>
            <a:endParaRPr lang="en-US" altLang="ja-JP" kern="0" smtClean="0"/>
          </a:p>
          <a:p>
            <a:pPr lvl="1"/>
            <a:r>
              <a:rPr lang="ja-JP" altLang="en-US" kern="0"/>
              <a:t>「</a:t>
            </a:r>
            <a:r>
              <a:rPr lang="en-US" altLang="ja-JP" kern="0"/>
              <a:t>1st</a:t>
            </a:r>
            <a:r>
              <a:rPr lang="ja-JP" altLang="en-US" kern="0"/>
              <a:t>モデル管理者」として使用する</a:t>
            </a:r>
            <a:r>
              <a:rPr lang="en-US" altLang="ja-JP" kern="0"/>
              <a:t>IAM</a:t>
            </a:r>
            <a:r>
              <a:rPr lang="ja-JP" altLang="en-US" kern="0" smtClean="0"/>
              <a:t>ユーザーのアクセスキー</a:t>
            </a:r>
            <a:r>
              <a:rPr lang="en-US" altLang="ja-JP" kern="0" smtClean="0"/>
              <a:t>ID</a:t>
            </a:r>
            <a:r>
              <a:rPr lang="ja-JP" altLang="en-US" kern="0" smtClean="0"/>
              <a:t>、シークレットアクセスキーを取得する。</a:t>
            </a:r>
            <a:endParaRPr lang="en-US" altLang="ja-JP" kern="0" smtClean="0"/>
          </a:p>
          <a:p>
            <a:pPr lvl="1"/>
            <a:endParaRPr lang="ja-JP" altLang="en-US" kern="0" smtClean="0"/>
          </a:p>
        </p:txBody>
      </p:sp>
    </p:spTree>
    <p:extLst>
      <p:ext uri="{BB962C8B-B14F-4D97-AF65-F5344CB8AC3E}">
        <p14:creationId xmlns:p14="http://schemas.microsoft.com/office/powerpoint/2010/main" val="286530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3066128"/>
            <a:ext cx="11787716" cy="467239"/>
          </a:xfrm>
        </p:spPr>
        <p:txBody>
          <a:bodyPr/>
          <a:lstStyle/>
          <a:p>
            <a:r>
              <a:rPr lang="en-US" altLang="ja-JP" smtClean="0"/>
              <a:t>Ⅰ.1st</a:t>
            </a:r>
            <a:r>
              <a:rPr lang="ja-JP" altLang="en-US" smtClean="0"/>
              <a:t>モデル概要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529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45" y="2711902"/>
            <a:ext cx="3917772" cy="366758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2.AWS</a:t>
            </a:r>
            <a:r>
              <a:rPr lang="ja-JP" altLang="en-US"/>
              <a:t>管理者基盤</a:t>
            </a:r>
            <a:r>
              <a:rPr lang="en-US" altLang="ja-JP" smtClean="0"/>
              <a:t>(4/8)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 txBox="1">
            <a:spLocks/>
          </p:cNvSpPr>
          <p:nvPr/>
        </p:nvSpPr>
        <p:spPr bwMode="gray">
          <a:xfrm>
            <a:off x="104515" y="921865"/>
            <a:ext cx="11713301" cy="15755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en-US" altLang="ja-JP" kern="0" smtClean="0"/>
              <a:t>MS Teams</a:t>
            </a:r>
            <a:r>
              <a:rPr lang="ja-JP" altLang="en-US" kern="0"/>
              <a:t> </a:t>
            </a:r>
            <a:r>
              <a:rPr lang="en-US" altLang="ja-JP" kern="0" smtClean="0"/>
              <a:t>Webhook</a:t>
            </a:r>
            <a:r>
              <a:rPr lang="ja-JP" altLang="en-US" kern="0" smtClean="0"/>
              <a:t>を取得</a:t>
            </a:r>
            <a:endParaRPr lang="en-US" altLang="ja-JP" kern="0" smtClean="0"/>
          </a:p>
          <a:p>
            <a:pPr lvl="1"/>
            <a:r>
              <a:rPr lang="ja-JP" altLang="en-US" kern="0" smtClean="0"/>
              <a:t>以下の手順は</a:t>
            </a:r>
            <a:r>
              <a:rPr lang="en-US" altLang="ja-JP" kern="0" smtClean="0"/>
              <a:t>Teams</a:t>
            </a:r>
            <a:r>
              <a:rPr lang="ja-JP" altLang="en-US" kern="0" smtClean="0"/>
              <a:t>通知機能を使用しない場合は不要。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以下の手順は</a:t>
            </a:r>
            <a:r>
              <a:rPr lang="en-US" altLang="ja-JP" kern="0" smtClean="0"/>
              <a:t>Teams</a:t>
            </a:r>
            <a:r>
              <a:rPr lang="ja-JP" altLang="en-US" kern="0" smtClean="0"/>
              <a:t>アプリケーション内で実施する。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通知したいチームの「コネクタ」</a:t>
            </a:r>
            <a:r>
              <a:rPr lang="en-US" altLang="ja-JP" kern="0" smtClean="0"/>
              <a:t>&gt;</a:t>
            </a:r>
            <a:r>
              <a:rPr lang="ja-JP" altLang="en-US" kern="0" smtClean="0"/>
              <a:t>「</a:t>
            </a:r>
            <a:r>
              <a:rPr lang="en-US" altLang="ja-JP" kern="0" smtClean="0"/>
              <a:t>Incoming Webhook</a:t>
            </a:r>
            <a:r>
              <a:rPr lang="ja-JP" altLang="en-US" kern="0" smtClean="0"/>
              <a:t>」を選択する。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通知する</a:t>
            </a:r>
            <a:r>
              <a:rPr lang="en-US" altLang="ja-JP" kern="0" smtClean="0"/>
              <a:t>API</a:t>
            </a:r>
            <a:r>
              <a:rPr lang="ja-JP" altLang="en-US" kern="0" smtClean="0"/>
              <a:t>の名前を入力して、「作成」を押下する。</a:t>
            </a:r>
            <a:endParaRPr lang="en-US" altLang="ja-JP" kern="0" smtClean="0"/>
          </a:p>
          <a:p>
            <a:pPr lvl="1"/>
            <a:endParaRPr lang="ja-JP" altLang="en-US" kern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58197" y="2505817"/>
            <a:ext cx="23533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smtClean="0"/>
              <a:t>Teams</a:t>
            </a:r>
            <a:r>
              <a:rPr kumimoji="1" lang="ja-JP" altLang="en-US" sz="900" smtClean="0"/>
              <a:t>アプリケーション</a:t>
            </a:r>
            <a:endParaRPr kumimoji="1" lang="ja-JP" altLang="en-US" sz="900"/>
          </a:p>
        </p:txBody>
      </p:sp>
      <p:sp>
        <p:nvSpPr>
          <p:cNvPr id="18" name="正方形/長方形 17"/>
          <p:cNvSpPr/>
          <p:nvPr/>
        </p:nvSpPr>
        <p:spPr bwMode="auto">
          <a:xfrm>
            <a:off x="403737" y="4834696"/>
            <a:ext cx="1823307" cy="20980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735950" y="2711902"/>
            <a:ext cx="5832810" cy="648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200"/>
              <a:t>参考</a:t>
            </a:r>
            <a:r>
              <a:rPr lang="en-US" altLang="ja-JP" sz="1200"/>
              <a:t>URL(</a:t>
            </a:r>
            <a:r>
              <a:rPr lang="ja-JP" altLang="en-US" sz="1200"/>
              <a:t>受信</a:t>
            </a:r>
            <a:r>
              <a:rPr lang="en-US" altLang="ja-JP" sz="1200"/>
              <a:t>Webhook</a:t>
            </a:r>
            <a:r>
              <a:rPr lang="ja-JP" altLang="en-US" sz="1200"/>
              <a:t>の取得</a:t>
            </a:r>
            <a:r>
              <a:rPr lang="en-US" altLang="ja-JP" sz="1200" smtClean="0"/>
              <a:t>):</a:t>
            </a:r>
          </a:p>
          <a:p>
            <a:r>
              <a:rPr lang="en-US" altLang="ja-JP" sz="1200">
                <a:hlinkClick r:id="rId3"/>
              </a:rPr>
              <a:t>https://</a:t>
            </a:r>
            <a:r>
              <a:rPr lang="en-US" altLang="ja-JP" sz="1200" smtClean="0">
                <a:hlinkClick r:id="rId3"/>
              </a:rPr>
              <a:t>docs.microsoft.com/ja-jp/microsoftteams/platform/webhooks-and-connectors/how-to/add-incoming-webhook</a:t>
            </a:r>
            <a:endParaRPr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245195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84" y="2923422"/>
            <a:ext cx="11446232" cy="19432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2.AWS</a:t>
            </a:r>
            <a:r>
              <a:rPr lang="ja-JP" altLang="en-US"/>
              <a:t>管理者基盤</a:t>
            </a:r>
            <a:r>
              <a:rPr lang="en-US" altLang="ja-JP" smtClean="0"/>
              <a:t>(5/8)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 txBox="1">
            <a:spLocks/>
          </p:cNvSpPr>
          <p:nvPr/>
        </p:nvSpPr>
        <p:spPr bwMode="gray">
          <a:xfrm>
            <a:off x="104515" y="921865"/>
            <a:ext cx="11713301" cy="15755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en-US" altLang="ja-JP" kern="0" smtClean="0"/>
              <a:t>MS Teams</a:t>
            </a:r>
            <a:r>
              <a:rPr lang="ja-JP" altLang="en-US" kern="0" smtClean="0"/>
              <a:t>メニューの更新</a:t>
            </a:r>
          </a:p>
          <a:p>
            <a:pPr lvl="1"/>
            <a:r>
              <a:rPr lang="ja-JP" altLang="en-US" kern="0" smtClean="0"/>
              <a:t>以下の手順は</a:t>
            </a:r>
            <a:r>
              <a:rPr lang="en-US" altLang="ja-JP" kern="0" smtClean="0"/>
              <a:t>Teams</a:t>
            </a:r>
            <a:r>
              <a:rPr lang="ja-JP" altLang="en-US" kern="0" smtClean="0"/>
              <a:t>通知機能を使用しない場合は不要。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「通知先管理」</a:t>
            </a:r>
            <a:r>
              <a:rPr lang="en-US" altLang="ja-JP" kern="0" smtClean="0"/>
              <a:t>&gt; </a:t>
            </a:r>
            <a:r>
              <a:rPr lang="ja-JP" altLang="en-US" kern="0" smtClean="0"/>
              <a:t>「</a:t>
            </a:r>
            <a:r>
              <a:rPr lang="en-US" altLang="ja-JP" kern="0" smtClean="0"/>
              <a:t>MS Teams</a:t>
            </a:r>
            <a:r>
              <a:rPr lang="ja-JP" altLang="en-US" kern="0" smtClean="0"/>
              <a:t>」へ移動する。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「オペレーション名」が</a:t>
            </a:r>
            <a:r>
              <a:rPr lang="en-US" altLang="ja-JP" kern="0" smtClean="0"/>
              <a:t>”</a:t>
            </a:r>
            <a:r>
              <a:rPr lang="ja-JP" altLang="en-US" kern="0" smtClean="0"/>
              <a:t>共通オペレーション</a:t>
            </a:r>
            <a:r>
              <a:rPr lang="en-US" altLang="ja-JP" kern="0" smtClean="0"/>
              <a:t>(1st</a:t>
            </a:r>
            <a:r>
              <a:rPr lang="ja-JP" altLang="en-US" kern="0" smtClean="0"/>
              <a:t>モデル</a:t>
            </a:r>
            <a:r>
              <a:rPr lang="en-US" altLang="ja-JP" kern="0" smtClean="0"/>
              <a:t>)”</a:t>
            </a:r>
            <a:r>
              <a:rPr lang="ja-JP" altLang="en-US" kern="0" smtClean="0"/>
              <a:t>のレコードの更新ボタンを押下する。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「</a:t>
            </a:r>
            <a:r>
              <a:rPr lang="en-US" altLang="ja-JP" kern="0" smtClean="0"/>
              <a:t>Webhook</a:t>
            </a:r>
            <a:r>
              <a:rPr lang="ja-JP" altLang="en-US" kern="0" smtClean="0"/>
              <a:t>」に</a:t>
            </a:r>
            <a:r>
              <a:rPr lang="en-US" altLang="ja-JP" kern="0" smtClean="0"/>
              <a:t>Teams</a:t>
            </a:r>
            <a:r>
              <a:rPr lang="ja-JP" altLang="en-US" kern="0" smtClean="0"/>
              <a:t>で取得した</a:t>
            </a:r>
            <a:r>
              <a:rPr lang="en-US" altLang="ja-JP" kern="0" smtClean="0"/>
              <a:t>Webhook</a:t>
            </a:r>
            <a:r>
              <a:rPr lang="ja-JP" altLang="en-US" kern="0" smtClean="0"/>
              <a:t>を入力して更新ボタンを押下する。</a:t>
            </a:r>
            <a:endParaRPr lang="en-US" altLang="ja-JP" kern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9762" y="2715024"/>
            <a:ext cx="15668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smtClean="0"/>
              <a:t>MS Teams</a:t>
            </a:r>
            <a:endParaRPr kumimoji="1" lang="ja-JP" altLang="en-US" sz="1000"/>
          </a:p>
        </p:txBody>
      </p:sp>
      <p:sp>
        <p:nvSpPr>
          <p:cNvPr id="14" name="正方形/長方形 13"/>
          <p:cNvSpPr/>
          <p:nvPr/>
        </p:nvSpPr>
        <p:spPr bwMode="auto">
          <a:xfrm>
            <a:off x="5790621" y="3669243"/>
            <a:ext cx="793797" cy="21009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6" name="円形吹き出し 15"/>
          <p:cNvSpPr/>
          <p:nvPr/>
        </p:nvSpPr>
        <p:spPr bwMode="auto">
          <a:xfrm>
            <a:off x="6658958" y="2662916"/>
            <a:ext cx="432000" cy="432000"/>
          </a:xfrm>
          <a:prstGeom prst="wedgeEllipseCallout">
            <a:avLst>
              <a:gd name="adj1" fmla="val -86653"/>
              <a:gd name="adj2" fmla="val 104022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①</a:t>
            </a:r>
          </a:p>
        </p:txBody>
      </p:sp>
      <p:sp>
        <p:nvSpPr>
          <p:cNvPr id="17" name="円形吹き出し 16"/>
          <p:cNvSpPr/>
          <p:nvPr/>
        </p:nvSpPr>
        <p:spPr bwMode="auto">
          <a:xfrm>
            <a:off x="3287610" y="5071526"/>
            <a:ext cx="432000" cy="432000"/>
          </a:xfrm>
          <a:prstGeom prst="wedgeEllipseCallout">
            <a:avLst>
              <a:gd name="adj1" fmla="val -87555"/>
              <a:gd name="adj2" fmla="val -47926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②</a:t>
            </a:r>
          </a:p>
        </p:txBody>
      </p:sp>
      <p:sp>
        <p:nvSpPr>
          <p:cNvPr id="18" name="正方形/長方形 17"/>
          <p:cNvSpPr/>
          <p:nvPr/>
        </p:nvSpPr>
        <p:spPr bwMode="auto">
          <a:xfrm>
            <a:off x="1917733" y="4587382"/>
            <a:ext cx="1369877" cy="20980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908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18" y="3284980"/>
            <a:ext cx="5302800" cy="13571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00" y="2493523"/>
            <a:ext cx="5328740" cy="2666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2.AWS</a:t>
            </a:r>
            <a:r>
              <a:rPr lang="ja-JP" altLang="en-US"/>
              <a:t>管理者基盤</a:t>
            </a:r>
            <a:r>
              <a:rPr lang="en-US" altLang="ja-JP" smtClean="0"/>
              <a:t>(6/8)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1656158"/>
          </a:xfrm>
        </p:spPr>
        <p:txBody>
          <a:bodyPr/>
          <a:lstStyle/>
          <a:p>
            <a:r>
              <a:rPr lang="en-US" altLang="ja-JP" smtClean="0"/>
              <a:t>Conductor</a:t>
            </a:r>
            <a:r>
              <a:rPr lang="ja-JP" altLang="en-US" smtClean="0"/>
              <a:t>実行</a:t>
            </a:r>
            <a:r>
              <a:rPr lang="en-US" altLang="ja-JP" smtClean="0"/>
              <a:t>(1/2)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「</a:t>
            </a:r>
            <a:r>
              <a:rPr lang="en-US" altLang="ja-JP" dirty="0" smtClean="0"/>
              <a:t>Conductor</a:t>
            </a:r>
            <a:r>
              <a:rPr lang="ja-JP" altLang="en-US" dirty="0" smtClean="0"/>
              <a:t>」</a:t>
            </a:r>
            <a:r>
              <a:rPr lang="ja-JP" altLang="en-US" dirty="0"/>
              <a:t>＞</a:t>
            </a:r>
            <a:r>
              <a:rPr lang="ja-JP" altLang="en-US" dirty="0" smtClean="0"/>
              <a:t>「</a:t>
            </a:r>
            <a:r>
              <a:rPr lang="en-US" altLang="ja-JP" dirty="0" smtClean="0"/>
              <a:t>Conductor</a:t>
            </a:r>
            <a:r>
              <a:rPr lang="ja-JP" altLang="en-US" dirty="0" smtClean="0"/>
              <a:t>作業</a:t>
            </a:r>
            <a:r>
              <a:rPr lang="ja-JP" altLang="en-US"/>
              <a:t>実行</a:t>
            </a:r>
            <a:r>
              <a:rPr lang="ja-JP" altLang="en-US" smtClean="0"/>
              <a:t>」へ移動する。</a:t>
            </a:r>
            <a:endParaRPr lang="en-US" altLang="ja-JP" smtClean="0"/>
          </a:p>
          <a:p>
            <a:pPr lvl="1"/>
            <a:r>
              <a:rPr lang="ja-JP" altLang="en-US" smtClean="0"/>
              <a:t>「</a:t>
            </a:r>
            <a:r>
              <a:rPr lang="en-US" altLang="ja-JP" dirty="0" smtClean="0"/>
              <a:t>Conductor[</a:t>
            </a:r>
            <a:r>
              <a:rPr lang="ja-JP" altLang="en-US" dirty="0"/>
              <a:t>一覧</a:t>
            </a:r>
            <a:r>
              <a:rPr lang="en-US" altLang="ja-JP" dirty="0"/>
              <a:t>]</a:t>
            </a:r>
            <a:r>
              <a:rPr lang="ja-JP" altLang="en-US" dirty="0"/>
              <a:t>」</a:t>
            </a:r>
            <a:r>
              <a:rPr lang="ja-JP" altLang="en-US"/>
              <a:t>の</a:t>
            </a:r>
            <a:r>
              <a:rPr lang="ja-JP" altLang="en-US" smtClean="0"/>
              <a:t>「</a:t>
            </a:r>
            <a:r>
              <a:rPr lang="en-US" altLang="ja-JP" smtClean="0"/>
              <a:t>AWS</a:t>
            </a:r>
            <a:r>
              <a:rPr lang="ja-JP" altLang="en-US" smtClean="0"/>
              <a:t>管理者環境基盤 </a:t>
            </a:r>
            <a:r>
              <a:rPr lang="en-US" altLang="ja-JP" smtClean="0"/>
              <a:t>/ </a:t>
            </a:r>
            <a:r>
              <a:rPr lang="ja-JP" altLang="en-US" smtClean="0"/>
              <a:t>構築・更新」</a:t>
            </a:r>
            <a:r>
              <a:rPr lang="ja-JP" altLang="en-US"/>
              <a:t>を</a:t>
            </a:r>
            <a:r>
              <a:rPr lang="ja-JP" altLang="en-US" smtClean="0"/>
              <a:t>選択する。</a:t>
            </a:r>
            <a:endParaRPr lang="en-US" altLang="ja-JP" smtClean="0"/>
          </a:p>
          <a:p>
            <a:pPr lvl="1"/>
            <a:r>
              <a:rPr lang="ja-JP" altLang="en-US" smtClean="0"/>
              <a:t>「</a:t>
            </a:r>
            <a:r>
              <a:rPr lang="ja-JP" altLang="en-US" dirty="0"/>
              <a:t>オペレーション</a:t>
            </a:r>
            <a:r>
              <a:rPr lang="en-US" altLang="ja-JP" dirty="0"/>
              <a:t>[</a:t>
            </a:r>
            <a:r>
              <a:rPr lang="ja-JP" altLang="en-US" dirty="0"/>
              <a:t>一覧</a:t>
            </a:r>
            <a:r>
              <a:rPr lang="en-US" altLang="ja-JP" dirty="0"/>
              <a:t>]</a:t>
            </a:r>
            <a:r>
              <a:rPr lang="ja-JP" altLang="en-US"/>
              <a:t>」</a:t>
            </a:r>
            <a:r>
              <a:rPr lang="ja-JP" altLang="en-US" smtClean="0"/>
              <a:t>から「共通オペレーション」を選択する。</a:t>
            </a:r>
            <a:endParaRPr lang="en-US" altLang="ja-JP" dirty="0"/>
          </a:p>
        </p:txBody>
      </p:sp>
      <p:sp>
        <p:nvSpPr>
          <p:cNvPr id="9" name="正方形/長方形 8"/>
          <p:cNvSpPr/>
          <p:nvPr/>
        </p:nvSpPr>
        <p:spPr bwMode="auto">
          <a:xfrm>
            <a:off x="649180" y="3069085"/>
            <a:ext cx="5241760" cy="2158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2" name="円形吹き出し 11"/>
          <p:cNvSpPr/>
          <p:nvPr/>
        </p:nvSpPr>
        <p:spPr bwMode="auto">
          <a:xfrm>
            <a:off x="6113291" y="2637085"/>
            <a:ext cx="432000" cy="432000"/>
          </a:xfrm>
          <a:prstGeom prst="wedgeEllipseCallout">
            <a:avLst>
              <a:gd name="adj1" fmla="val -75574"/>
              <a:gd name="adj2" fmla="val 49920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①</a:t>
            </a:r>
          </a:p>
        </p:txBody>
      </p:sp>
      <p:sp>
        <p:nvSpPr>
          <p:cNvPr id="17" name="正方形/長方形 16"/>
          <p:cNvSpPr/>
          <p:nvPr/>
        </p:nvSpPr>
        <p:spPr bwMode="auto">
          <a:xfrm>
            <a:off x="6545291" y="3963549"/>
            <a:ext cx="4175100" cy="18516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8" name="円形吹き出し 17"/>
          <p:cNvSpPr/>
          <p:nvPr/>
        </p:nvSpPr>
        <p:spPr bwMode="auto">
          <a:xfrm>
            <a:off x="10676966" y="3135494"/>
            <a:ext cx="432000" cy="432000"/>
          </a:xfrm>
          <a:prstGeom prst="wedgeEllipseCallout">
            <a:avLst>
              <a:gd name="adj1" fmla="val -75574"/>
              <a:gd name="adj2" fmla="val 49920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73891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0" y="1605890"/>
            <a:ext cx="8713210" cy="490118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2.AWS</a:t>
            </a:r>
            <a:r>
              <a:rPr lang="ja-JP" altLang="en-US"/>
              <a:t>管理者基盤</a:t>
            </a:r>
            <a:r>
              <a:rPr lang="en-US" altLang="ja-JP" smtClean="0"/>
              <a:t>(</a:t>
            </a:r>
            <a:r>
              <a:rPr lang="en-US" altLang="ja-JP"/>
              <a:t>7</a:t>
            </a:r>
            <a:r>
              <a:rPr lang="en-US" altLang="ja-JP" smtClean="0"/>
              <a:t>/8)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 bwMode="auto">
          <a:xfrm>
            <a:off x="799510" y="6343290"/>
            <a:ext cx="615840" cy="1637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 bwMode="gray">
          <a:xfrm>
            <a:off x="335201" y="836640"/>
            <a:ext cx="9289289" cy="769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en-US" altLang="ja-JP" kern="0" smtClean="0"/>
              <a:t>Conductor</a:t>
            </a:r>
            <a:r>
              <a:rPr lang="ja-JP" altLang="en-US" kern="0" smtClean="0"/>
              <a:t>実行</a:t>
            </a:r>
            <a:r>
              <a:rPr lang="en-US" altLang="ja-JP" kern="0" smtClean="0"/>
              <a:t>(2/2)</a:t>
            </a:r>
            <a:endParaRPr lang="ja-JP" altLang="en-US" kern="0" smtClean="0"/>
          </a:p>
          <a:p>
            <a:pPr lvl="1"/>
            <a:r>
              <a:rPr lang="ja-JP" altLang="en-US" kern="0" smtClean="0"/>
              <a:t>画面下部の実行</a:t>
            </a:r>
            <a:r>
              <a:rPr lang="ja-JP" altLang="en-US" kern="0"/>
              <a:t>ボタン</a:t>
            </a:r>
            <a:r>
              <a:rPr lang="ja-JP" altLang="en-US" kern="0" smtClean="0"/>
              <a:t>を押下する。</a:t>
            </a:r>
            <a:endParaRPr lang="ja-JP" altLang="en-US" ker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91430" y="4901625"/>
            <a:ext cx="233777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100" smtClean="0">
                <a:solidFill>
                  <a:srgbClr val="00B050"/>
                </a:solidFill>
              </a:rPr>
              <a:t>Teams</a:t>
            </a:r>
            <a:r>
              <a:rPr kumimoji="1" lang="ja-JP" altLang="en-US" sz="1100" smtClean="0">
                <a:solidFill>
                  <a:srgbClr val="00B050"/>
                </a:solidFill>
              </a:rPr>
              <a:t>通知機能を使用する場合は</a:t>
            </a:r>
            <a:endParaRPr kumimoji="1" lang="en-US" altLang="ja-JP" sz="1100" smtClean="0">
              <a:solidFill>
                <a:srgbClr val="00B050"/>
              </a:solidFill>
            </a:endParaRPr>
          </a:p>
          <a:p>
            <a:r>
              <a:rPr kumimoji="1" lang="ja-JP" altLang="en-US" sz="1100" smtClean="0">
                <a:solidFill>
                  <a:srgbClr val="00B050"/>
                </a:solidFill>
              </a:rPr>
              <a:t>スキップを解除する。</a:t>
            </a:r>
            <a:endParaRPr kumimoji="1" lang="ja-JP" altLang="en-US" sz="1100">
              <a:solidFill>
                <a:srgbClr val="00B05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 bwMode="auto">
          <a:xfrm>
            <a:off x="3516610" y="4404040"/>
            <a:ext cx="1728240" cy="437078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9" name="正方形/長方形 8"/>
          <p:cNvSpPr/>
          <p:nvPr/>
        </p:nvSpPr>
        <p:spPr bwMode="auto">
          <a:xfrm>
            <a:off x="3572700" y="3582337"/>
            <a:ext cx="1728240" cy="437078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654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90" y="1562075"/>
            <a:ext cx="6960120" cy="319734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2.AWS</a:t>
            </a:r>
            <a:r>
              <a:rPr lang="ja-JP" altLang="en-US"/>
              <a:t>管理者基盤</a:t>
            </a:r>
            <a:r>
              <a:rPr lang="en-US" altLang="ja-JP" smtClean="0"/>
              <a:t>(8/8)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 bwMode="auto">
          <a:xfrm>
            <a:off x="7043183" y="2120577"/>
            <a:ext cx="519026" cy="17677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 bwMode="gray">
          <a:xfrm>
            <a:off x="623240" y="4976759"/>
            <a:ext cx="10130410" cy="1521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kern="0"/>
              <a:t>スタック</a:t>
            </a:r>
            <a:r>
              <a:rPr lang="ja-JP" altLang="en-US" kern="0" smtClean="0"/>
              <a:t>の確認</a:t>
            </a:r>
          </a:p>
          <a:p>
            <a:pPr lvl="1"/>
            <a:r>
              <a:rPr lang="ja-JP" altLang="en-US" kern="0"/>
              <a:t>実行</a:t>
            </a:r>
            <a:r>
              <a:rPr lang="ja-JP" altLang="en-US" kern="0" smtClean="0"/>
              <a:t>環境アカウントで</a:t>
            </a:r>
            <a:r>
              <a:rPr lang="en-US" altLang="ja-JP" kern="0" smtClean="0"/>
              <a:t>AWS</a:t>
            </a:r>
            <a:r>
              <a:rPr lang="ja-JP" altLang="en-US" kern="0" smtClean="0"/>
              <a:t>マネジメントコンソールへログインする。</a:t>
            </a:r>
            <a:endParaRPr lang="en-US" altLang="ja-JP" kern="0" smtClean="0"/>
          </a:p>
          <a:p>
            <a:pPr lvl="1"/>
            <a:r>
              <a:rPr lang="en-US" altLang="ja-JP" kern="0" smtClean="0"/>
              <a:t>CloudFormation</a:t>
            </a:r>
            <a:r>
              <a:rPr lang="ja-JP" altLang="en-US" kern="0"/>
              <a:t> </a:t>
            </a:r>
            <a:r>
              <a:rPr lang="ja-JP" altLang="en-US" kern="0" smtClean="0"/>
              <a:t>スタック一覧画面へ移動する。</a:t>
            </a:r>
            <a:endParaRPr lang="en-US" altLang="ja-JP" kern="0" smtClean="0"/>
          </a:p>
          <a:p>
            <a:pPr lvl="1"/>
            <a:r>
              <a:rPr lang="ja-JP" altLang="en-US" kern="0"/>
              <a:t>一連</a:t>
            </a:r>
            <a:r>
              <a:rPr lang="ja-JP" altLang="en-US" kern="0" smtClean="0"/>
              <a:t>のスタックが構築されていることを確認する。</a:t>
            </a:r>
            <a:endParaRPr lang="ja-JP" altLang="en-US" kern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 bwMode="gray">
          <a:xfrm>
            <a:off x="487601" y="769965"/>
            <a:ext cx="10130410" cy="792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kern="0" smtClean="0"/>
              <a:t>実行結果の確認</a:t>
            </a:r>
          </a:p>
          <a:p>
            <a:pPr lvl="1"/>
            <a:r>
              <a:rPr lang="ja-JP" altLang="en-US" kern="0" smtClean="0"/>
              <a:t> </a:t>
            </a:r>
            <a:r>
              <a:rPr lang="en-US" altLang="ja-JP" kern="0" smtClean="0"/>
              <a:t>Status</a:t>
            </a:r>
            <a:r>
              <a:rPr lang="ja-JP" altLang="en-US" kern="0" smtClean="0"/>
              <a:t>に「正常終了」が表示されていることを確認する。</a:t>
            </a:r>
            <a:endParaRPr lang="ja-JP" altLang="en-US" kern="0"/>
          </a:p>
        </p:txBody>
      </p:sp>
    </p:spTree>
    <p:extLst>
      <p:ext uri="{BB962C8B-B14F-4D97-AF65-F5344CB8AC3E}">
        <p14:creationId xmlns:p14="http://schemas.microsoft.com/office/powerpoint/2010/main" val="219767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</a:t>
            </a:r>
            <a:r>
              <a:rPr lang="en-US" altLang="ja-JP" smtClean="0"/>
              <a:t>3.AWS</a:t>
            </a:r>
            <a:r>
              <a:rPr lang="ja-JP" altLang="en-US" smtClean="0"/>
              <a:t>管理者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0468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</a:t>
            </a:r>
            <a:r>
              <a:rPr lang="en-US" altLang="ja-JP" smtClean="0"/>
              <a:t>3.AWS</a:t>
            </a:r>
            <a:r>
              <a:rPr lang="ja-JP" altLang="en-US" smtClean="0"/>
              <a:t>管理者</a:t>
            </a:r>
            <a:r>
              <a:rPr lang="en-US" altLang="ja-JP" smtClean="0"/>
              <a:t>(1/5)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980660"/>
            <a:ext cx="11713301" cy="1152088"/>
          </a:xfrm>
        </p:spPr>
        <p:txBody>
          <a:bodyPr>
            <a:normAutofit/>
          </a:bodyPr>
          <a:lstStyle/>
          <a:p>
            <a:r>
              <a:rPr kumimoji="1" lang="en-US" altLang="ja-JP" smtClean="0"/>
              <a:t>AWS</a:t>
            </a:r>
            <a:r>
              <a:rPr kumimoji="1" lang="ja-JP" altLang="en-US" smtClean="0"/>
              <a:t>管理者リストの更新</a:t>
            </a:r>
            <a:endParaRPr kumimoji="1" lang="en-US" altLang="ja-JP" smtClean="0"/>
          </a:p>
          <a:p>
            <a:pPr lvl="1"/>
            <a:r>
              <a:rPr lang="ja-JP" altLang="en-US" smtClean="0"/>
              <a:t>「ユーザーリスト管理」＞「</a:t>
            </a:r>
            <a:r>
              <a:rPr lang="en-US" altLang="ja-JP" smtClean="0"/>
              <a:t>AWS</a:t>
            </a:r>
            <a:r>
              <a:rPr lang="ja-JP" altLang="en-US" smtClean="0"/>
              <a:t>管理者リスト」へ移動する。</a:t>
            </a:r>
            <a:endParaRPr lang="en-US" altLang="ja-JP" smtClean="0"/>
          </a:p>
          <a:p>
            <a:pPr lvl="1"/>
            <a:r>
              <a:rPr lang="ja-JP" altLang="en-US" smtClean="0"/>
              <a:t> 登録済みの</a:t>
            </a:r>
            <a:r>
              <a:rPr lang="en-US" altLang="ja-JP" smtClean="0"/>
              <a:t>ITA</a:t>
            </a:r>
            <a:r>
              <a:rPr lang="ja-JP" altLang="en-US" smtClean="0"/>
              <a:t>ユーザー、</a:t>
            </a:r>
            <a:r>
              <a:rPr lang="en-US" altLang="ja-JP" smtClean="0"/>
              <a:t>IAM</a:t>
            </a:r>
            <a:r>
              <a:rPr lang="ja-JP" altLang="en-US" smtClean="0"/>
              <a:t>ユーザーのログイン情報を必要に応じて更新する。</a:t>
            </a:r>
            <a:endParaRPr lang="en-US" altLang="ja-JP" smtClean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44845" y="2358804"/>
            <a:ext cx="26598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smtClean="0"/>
              <a:t>AWS</a:t>
            </a:r>
            <a:r>
              <a:rPr lang="ja-JP" altLang="en-US" sz="900" smtClean="0"/>
              <a:t>管理者リスト</a:t>
            </a:r>
            <a:endParaRPr kumimoji="1" lang="ja-JP" altLang="en-US" sz="90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20" y="2569998"/>
            <a:ext cx="11484335" cy="19661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正方形/長方形 13"/>
          <p:cNvSpPr/>
          <p:nvPr/>
        </p:nvSpPr>
        <p:spPr bwMode="auto">
          <a:xfrm>
            <a:off x="5519920" y="3368632"/>
            <a:ext cx="5976830" cy="3755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7" name="角丸四角形 6"/>
          <p:cNvSpPr/>
          <p:nvPr/>
        </p:nvSpPr>
        <p:spPr bwMode="auto">
          <a:xfrm>
            <a:off x="2999570" y="5247097"/>
            <a:ext cx="5423291" cy="1080150"/>
          </a:xfrm>
          <a:prstGeom prst="roundRect">
            <a:avLst>
              <a:gd name="adj" fmla="val 6291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400" smtClean="0">
                <a:latin typeface="+mn-ea"/>
              </a:rPr>
              <a:t>初期状態の「初回ログイン</a:t>
            </a:r>
            <a:r>
              <a:rPr lang="en-US" altLang="ja-JP" sz="1400" smtClean="0">
                <a:latin typeface="+mn-ea"/>
              </a:rPr>
              <a:t>PW</a:t>
            </a:r>
            <a:r>
              <a:rPr lang="ja-JP" altLang="en-US" sz="1400" smtClean="0">
                <a:latin typeface="+mn-ea"/>
              </a:rPr>
              <a:t>」は以下の通り。</a:t>
            </a:r>
            <a:endParaRPr lang="en-US" altLang="ja-JP" sz="1400" smtClean="0">
              <a:latin typeface="+mn-ea"/>
            </a:endParaRPr>
          </a:p>
          <a:p>
            <a:r>
              <a:rPr lang="en-US" altLang="ja-JP" smtClean="0">
                <a:latin typeface="+mn-ea"/>
              </a:rPr>
              <a:t>ITA</a:t>
            </a:r>
            <a:r>
              <a:rPr lang="ja-JP" altLang="en-US" smtClean="0">
                <a:latin typeface="+mn-ea"/>
              </a:rPr>
              <a:t>ユーザー</a:t>
            </a:r>
            <a:r>
              <a:rPr lang="en-US" altLang="ja-JP" smtClean="0">
                <a:latin typeface="+mn-ea"/>
              </a:rPr>
              <a:t>: ”password”</a:t>
            </a:r>
          </a:p>
          <a:p>
            <a:r>
              <a:rPr lang="en-US" altLang="ja-JP" smtClean="0">
                <a:latin typeface="+mn-ea"/>
              </a:rPr>
              <a:t>IAM</a:t>
            </a:r>
            <a:r>
              <a:rPr lang="ja-JP" altLang="en-US" smtClean="0">
                <a:latin typeface="+mn-ea"/>
              </a:rPr>
              <a:t>ユーザー</a:t>
            </a:r>
            <a:r>
              <a:rPr lang="en-US" altLang="ja-JP" smtClean="0">
                <a:latin typeface="+mn-ea"/>
              </a:rPr>
              <a:t>: “Password!”</a:t>
            </a:r>
            <a:endParaRPr lang="en-US" altLang="ja-JP" sz="1200" smtClean="0">
              <a:latin typeface="+mn-ea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2514165" y="4793826"/>
            <a:ext cx="590327" cy="538818"/>
            <a:chOff x="162795" y="3812178"/>
            <a:chExt cx="565503" cy="549789"/>
          </a:xfrm>
        </p:grpSpPr>
        <p:sp>
          <p:nvSpPr>
            <p:cNvPr id="9" name="円/楕円 44"/>
            <p:cNvSpPr/>
            <p:nvPr/>
          </p:nvSpPr>
          <p:spPr bwMode="auto">
            <a:xfrm>
              <a:off x="162795" y="3812178"/>
              <a:ext cx="565503" cy="549789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41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none" lIns="36000" tIns="72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200" b="1" dirty="0"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233240" y="4033625"/>
              <a:ext cx="424611" cy="106893"/>
            </a:xfrm>
            <a:custGeom>
              <a:avLst/>
              <a:gdLst/>
              <a:ahLst/>
              <a:cxnLst/>
              <a:rect l="l" t="t" r="r" b="b"/>
              <a:pathLst>
                <a:path w="424611" h="106893">
                  <a:moveTo>
                    <a:pt x="20512" y="18247"/>
                  </a:moveTo>
                  <a:cubicBezTo>
                    <a:pt x="20512" y="30003"/>
                    <a:pt x="20512" y="41759"/>
                    <a:pt x="20512" y="53515"/>
                  </a:cubicBezTo>
                  <a:cubicBezTo>
                    <a:pt x="22346" y="53515"/>
                    <a:pt x="24180" y="53515"/>
                    <a:pt x="26015" y="53515"/>
                  </a:cubicBezTo>
                  <a:cubicBezTo>
                    <a:pt x="36354" y="53515"/>
                    <a:pt x="43201" y="51960"/>
                    <a:pt x="46557" y="48851"/>
                  </a:cubicBezTo>
                  <a:cubicBezTo>
                    <a:pt x="49913" y="45742"/>
                    <a:pt x="51591" y="40965"/>
                    <a:pt x="51591" y="34519"/>
                  </a:cubicBezTo>
                  <a:cubicBezTo>
                    <a:pt x="51591" y="29209"/>
                    <a:pt x="49976" y="25169"/>
                    <a:pt x="46745" y="22400"/>
                  </a:cubicBezTo>
                  <a:cubicBezTo>
                    <a:pt x="43514" y="19631"/>
                    <a:pt x="37125" y="18247"/>
                    <a:pt x="27578" y="18247"/>
                  </a:cubicBezTo>
                  <a:cubicBezTo>
                    <a:pt x="25222" y="18247"/>
                    <a:pt x="22867" y="18247"/>
                    <a:pt x="20512" y="18247"/>
                  </a:cubicBezTo>
                  <a:close/>
                  <a:moveTo>
                    <a:pt x="125528" y="16204"/>
                  </a:moveTo>
                  <a:cubicBezTo>
                    <a:pt x="118066" y="16204"/>
                    <a:pt x="112125" y="19450"/>
                    <a:pt x="107706" y="25941"/>
                  </a:cubicBezTo>
                  <a:cubicBezTo>
                    <a:pt x="103287" y="32431"/>
                    <a:pt x="101077" y="41623"/>
                    <a:pt x="101077" y="53515"/>
                  </a:cubicBezTo>
                  <a:cubicBezTo>
                    <a:pt x="101077" y="65362"/>
                    <a:pt x="103287" y="74519"/>
                    <a:pt x="107706" y="80987"/>
                  </a:cubicBezTo>
                  <a:cubicBezTo>
                    <a:pt x="112125" y="87455"/>
                    <a:pt x="118066" y="90689"/>
                    <a:pt x="125528" y="90689"/>
                  </a:cubicBezTo>
                  <a:cubicBezTo>
                    <a:pt x="132949" y="90689"/>
                    <a:pt x="138869" y="87432"/>
                    <a:pt x="143288" y="80919"/>
                  </a:cubicBezTo>
                  <a:cubicBezTo>
                    <a:pt x="147707" y="74405"/>
                    <a:pt x="149917" y="65248"/>
                    <a:pt x="149917" y="53447"/>
                  </a:cubicBezTo>
                  <a:cubicBezTo>
                    <a:pt x="149917" y="41600"/>
                    <a:pt x="147718" y="32431"/>
                    <a:pt x="143319" y="25941"/>
                  </a:cubicBezTo>
                  <a:cubicBezTo>
                    <a:pt x="138921" y="19450"/>
                    <a:pt x="132991" y="16204"/>
                    <a:pt x="125528" y="16204"/>
                  </a:cubicBezTo>
                  <a:close/>
                  <a:moveTo>
                    <a:pt x="342065" y="2111"/>
                  </a:moveTo>
                  <a:cubicBezTo>
                    <a:pt x="369581" y="2111"/>
                    <a:pt x="397096" y="2111"/>
                    <a:pt x="424611" y="2111"/>
                  </a:cubicBezTo>
                  <a:cubicBezTo>
                    <a:pt x="424611" y="7785"/>
                    <a:pt x="424611" y="13458"/>
                    <a:pt x="424611" y="19132"/>
                  </a:cubicBezTo>
                  <a:cubicBezTo>
                    <a:pt x="414293" y="19132"/>
                    <a:pt x="403975" y="19132"/>
                    <a:pt x="393656" y="19132"/>
                  </a:cubicBezTo>
                  <a:cubicBezTo>
                    <a:pt x="393656" y="47660"/>
                    <a:pt x="393656" y="76187"/>
                    <a:pt x="393656" y="104715"/>
                  </a:cubicBezTo>
                  <a:cubicBezTo>
                    <a:pt x="386778" y="104715"/>
                    <a:pt x="379899" y="104715"/>
                    <a:pt x="373020" y="104715"/>
                  </a:cubicBezTo>
                  <a:cubicBezTo>
                    <a:pt x="373020" y="76187"/>
                    <a:pt x="373020" y="47660"/>
                    <a:pt x="373020" y="19132"/>
                  </a:cubicBezTo>
                  <a:cubicBezTo>
                    <a:pt x="362702" y="19132"/>
                    <a:pt x="352384" y="19132"/>
                    <a:pt x="342065" y="19132"/>
                  </a:cubicBezTo>
                  <a:cubicBezTo>
                    <a:pt x="342065" y="13458"/>
                    <a:pt x="342065" y="7785"/>
                    <a:pt x="342065" y="2111"/>
                  </a:cubicBezTo>
                  <a:close/>
                  <a:moveTo>
                    <a:pt x="250806" y="2111"/>
                  </a:moveTo>
                  <a:cubicBezTo>
                    <a:pt x="259144" y="2111"/>
                    <a:pt x="267482" y="2111"/>
                    <a:pt x="275820" y="2111"/>
                  </a:cubicBezTo>
                  <a:cubicBezTo>
                    <a:pt x="288202" y="24216"/>
                    <a:pt x="300584" y="46321"/>
                    <a:pt x="312966" y="68425"/>
                  </a:cubicBezTo>
                  <a:cubicBezTo>
                    <a:pt x="312966" y="46321"/>
                    <a:pt x="312966" y="24216"/>
                    <a:pt x="312966" y="2111"/>
                  </a:cubicBezTo>
                  <a:cubicBezTo>
                    <a:pt x="319344" y="2111"/>
                    <a:pt x="325723" y="2111"/>
                    <a:pt x="332101" y="2111"/>
                  </a:cubicBezTo>
                  <a:cubicBezTo>
                    <a:pt x="332101" y="36312"/>
                    <a:pt x="332101" y="70513"/>
                    <a:pt x="332101" y="104715"/>
                  </a:cubicBezTo>
                  <a:cubicBezTo>
                    <a:pt x="325473" y="104715"/>
                    <a:pt x="318844" y="104715"/>
                    <a:pt x="312215" y="104715"/>
                  </a:cubicBezTo>
                  <a:cubicBezTo>
                    <a:pt x="298124" y="79637"/>
                    <a:pt x="284033" y="54559"/>
                    <a:pt x="269942" y="29481"/>
                  </a:cubicBezTo>
                  <a:cubicBezTo>
                    <a:pt x="269942" y="54559"/>
                    <a:pt x="269942" y="79637"/>
                    <a:pt x="269942" y="104715"/>
                  </a:cubicBezTo>
                  <a:cubicBezTo>
                    <a:pt x="263563" y="104715"/>
                    <a:pt x="257185" y="104715"/>
                    <a:pt x="250806" y="104715"/>
                  </a:cubicBezTo>
                  <a:cubicBezTo>
                    <a:pt x="250806" y="70513"/>
                    <a:pt x="250806" y="36312"/>
                    <a:pt x="250806" y="2111"/>
                  </a:cubicBezTo>
                  <a:close/>
                  <a:moveTo>
                    <a:pt x="182456" y="2111"/>
                  </a:moveTo>
                  <a:cubicBezTo>
                    <a:pt x="199590" y="2111"/>
                    <a:pt x="216725" y="2111"/>
                    <a:pt x="233859" y="2111"/>
                  </a:cubicBezTo>
                  <a:cubicBezTo>
                    <a:pt x="233859" y="7217"/>
                    <a:pt x="233859" y="12324"/>
                    <a:pt x="233859" y="17430"/>
                  </a:cubicBezTo>
                  <a:cubicBezTo>
                    <a:pt x="228731" y="17430"/>
                    <a:pt x="223604" y="17430"/>
                    <a:pt x="218476" y="17430"/>
                  </a:cubicBezTo>
                  <a:cubicBezTo>
                    <a:pt x="218476" y="41418"/>
                    <a:pt x="218476" y="65407"/>
                    <a:pt x="218476" y="89395"/>
                  </a:cubicBezTo>
                  <a:cubicBezTo>
                    <a:pt x="223604" y="89395"/>
                    <a:pt x="228731" y="89395"/>
                    <a:pt x="233859" y="89395"/>
                  </a:cubicBezTo>
                  <a:cubicBezTo>
                    <a:pt x="233859" y="94502"/>
                    <a:pt x="233859" y="99608"/>
                    <a:pt x="233859" y="104715"/>
                  </a:cubicBezTo>
                  <a:cubicBezTo>
                    <a:pt x="216725" y="104715"/>
                    <a:pt x="199590" y="104715"/>
                    <a:pt x="182456" y="104715"/>
                  </a:cubicBezTo>
                  <a:cubicBezTo>
                    <a:pt x="182456" y="99608"/>
                    <a:pt x="182456" y="94502"/>
                    <a:pt x="182456" y="89395"/>
                  </a:cubicBezTo>
                  <a:cubicBezTo>
                    <a:pt x="187584" y="89395"/>
                    <a:pt x="192711" y="89395"/>
                    <a:pt x="197839" y="89395"/>
                  </a:cubicBezTo>
                  <a:cubicBezTo>
                    <a:pt x="197839" y="65407"/>
                    <a:pt x="197839" y="41418"/>
                    <a:pt x="197839" y="17430"/>
                  </a:cubicBezTo>
                  <a:cubicBezTo>
                    <a:pt x="192711" y="17430"/>
                    <a:pt x="187584" y="17430"/>
                    <a:pt x="182456" y="17430"/>
                  </a:cubicBezTo>
                  <a:cubicBezTo>
                    <a:pt x="182456" y="12324"/>
                    <a:pt x="182456" y="7217"/>
                    <a:pt x="182456" y="2111"/>
                  </a:cubicBezTo>
                  <a:close/>
                  <a:moveTo>
                    <a:pt x="0" y="2111"/>
                  </a:moveTo>
                  <a:cubicBezTo>
                    <a:pt x="11882" y="2111"/>
                    <a:pt x="23763" y="2111"/>
                    <a:pt x="35645" y="2111"/>
                  </a:cubicBezTo>
                  <a:cubicBezTo>
                    <a:pt x="47860" y="2111"/>
                    <a:pt x="57136" y="4823"/>
                    <a:pt x="63473" y="10247"/>
                  </a:cubicBezTo>
                  <a:cubicBezTo>
                    <a:pt x="69810" y="15671"/>
                    <a:pt x="72978" y="23603"/>
                    <a:pt x="72978" y="34043"/>
                  </a:cubicBezTo>
                  <a:cubicBezTo>
                    <a:pt x="72978" y="44936"/>
                    <a:pt x="69476" y="53617"/>
                    <a:pt x="62472" y="60085"/>
                  </a:cubicBezTo>
                  <a:cubicBezTo>
                    <a:pt x="55468" y="66553"/>
                    <a:pt x="46338" y="69787"/>
                    <a:pt x="35082" y="69787"/>
                  </a:cubicBezTo>
                  <a:cubicBezTo>
                    <a:pt x="30267" y="69787"/>
                    <a:pt x="25452" y="69787"/>
                    <a:pt x="20637" y="69787"/>
                  </a:cubicBezTo>
                  <a:cubicBezTo>
                    <a:pt x="20637" y="81430"/>
                    <a:pt x="20637" y="93072"/>
                    <a:pt x="20637" y="104715"/>
                  </a:cubicBezTo>
                  <a:cubicBezTo>
                    <a:pt x="13758" y="104715"/>
                    <a:pt x="6879" y="104715"/>
                    <a:pt x="0" y="104715"/>
                  </a:cubicBezTo>
                  <a:cubicBezTo>
                    <a:pt x="0" y="70513"/>
                    <a:pt x="0" y="36312"/>
                    <a:pt x="0" y="2111"/>
                  </a:cubicBezTo>
                  <a:close/>
                  <a:moveTo>
                    <a:pt x="125466" y="0"/>
                  </a:moveTo>
                  <a:cubicBezTo>
                    <a:pt x="139849" y="0"/>
                    <a:pt x="151136" y="4766"/>
                    <a:pt x="159328" y="14298"/>
                  </a:cubicBezTo>
                  <a:cubicBezTo>
                    <a:pt x="167520" y="23830"/>
                    <a:pt x="171616" y="36902"/>
                    <a:pt x="171616" y="53515"/>
                  </a:cubicBezTo>
                  <a:cubicBezTo>
                    <a:pt x="171616" y="69991"/>
                    <a:pt x="167541" y="83007"/>
                    <a:pt x="159391" y="92561"/>
                  </a:cubicBezTo>
                  <a:cubicBezTo>
                    <a:pt x="151240" y="102116"/>
                    <a:pt x="139932" y="106893"/>
                    <a:pt x="125466" y="106893"/>
                  </a:cubicBezTo>
                  <a:cubicBezTo>
                    <a:pt x="111124" y="106893"/>
                    <a:pt x="99858" y="102139"/>
                    <a:pt x="91666" y="92629"/>
                  </a:cubicBezTo>
                  <a:cubicBezTo>
                    <a:pt x="83474" y="83120"/>
                    <a:pt x="79378" y="70082"/>
                    <a:pt x="79378" y="53515"/>
                  </a:cubicBezTo>
                  <a:cubicBezTo>
                    <a:pt x="79378" y="36857"/>
                    <a:pt x="83453" y="23773"/>
                    <a:pt x="91603" y="14264"/>
                  </a:cubicBezTo>
                  <a:cubicBezTo>
                    <a:pt x="99753" y="4755"/>
                    <a:pt x="111041" y="0"/>
                    <a:pt x="1254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12700">
                <a:schemeClr val="accent2">
                  <a:alpha val="84000"/>
                </a:schemeClr>
              </a:glo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solidFill>
                  <a:schemeClr val="bg1"/>
                </a:solidFill>
                <a:effectLst>
                  <a:glow rad="38100">
                    <a:schemeClr val="accent2">
                      <a:alpha val="84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575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31" y="2365447"/>
            <a:ext cx="5544770" cy="27749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20" y="2448600"/>
            <a:ext cx="5800324" cy="14844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</a:t>
            </a:r>
            <a:r>
              <a:rPr lang="en-US" altLang="ja-JP" smtClean="0"/>
              <a:t>3.AWS</a:t>
            </a:r>
            <a:r>
              <a:rPr lang="ja-JP" altLang="en-US"/>
              <a:t>管理者</a:t>
            </a:r>
            <a:r>
              <a:rPr lang="en-US" altLang="ja-JP" smtClean="0"/>
              <a:t>(2/5)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1656158"/>
          </a:xfrm>
        </p:spPr>
        <p:txBody>
          <a:bodyPr/>
          <a:lstStyle/>
          <a:p>
            <a:r>
              <a:rPr lang="en-US" altLang="ja-JP" smtClean="0"/>
              <a:t>Conductor</a:t>
            </a:r>
            <a:r>
              <a:rPr lang="ja-JP" altLang="en-US" smtClean="0"/>
              <a:t>実行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「</a:t>
            </a:r>
            <a:r>
              <a:rPr lang="en-US" altLang="ja-JP" dirty="0" smtClean="0"/>
              <a:t>Conductor</a:t>
            </a:r>
            <a:r>
              <a:rPr lang="ja-JP" altLang="en-US" dirty="0" smtClean="0"/>
              <a:t>」</a:t>
            </a:r>
            <a:r>
              <a:rPr lang="ja-JP" altLang="en-US" dirty="0"/>
              <a:t>＞</a:t>
            </a:r>
            <a:r>
              <a:rPr lang="ja-JP" altLang="en-US" dirty="0" smtClean="0"/>
              <a:t>「</a:t>
            </a:r>
            <a:r>
              <a:rPr lang="en-US" altLang="ja-JP" dirty="0" smtClean="0"/>
              <a:t>Conductor</a:t>
            </a:r>
            <a:r>
              <a:rPr lang="ja-JP" altLang="en-US" dirty="0" smtClean="0"/>
              <a:t>作業</a:t>
            </a:r>
            <a:r>
              <a:rPr lang="ja-JP" altLang="en-US"/>
              <a:t>実行</a:t>
            </a:r>
            <a:r>
              <a:rPr lang="ja-JP" altLang="en-US" smtClean="0"/>
              <a:t>」へ移動する。</a:t>
            </a:r>
            <a:endParaRPr lang="en-US" altLang="ja-JP" smtClean="0"/>
          </a:p>
          <a:p>
            <a:pPr lvl="1"/>
            <a:r>
              <a:rPr lang="ja-JP" altLang="en-US" smtClean="0"/>
              <a:t>「</a:t>
            </a:r>
            <a:r>
              <a:rPr lang="en-US" altLang="ja-JP" dirty="0" smtClean="0"/>
              <a:t>Conductor[</a:t>
            </a:r>
            <a:r>
              <a:rPr lang="ja-JP" altLang="en-US" dirty="0"/>
              <a:t>一覧</a:t>
            </a:r>
            <a:r>
              <a:rPr lang="en-US" altLang="ja-JP" dirty="0"/>
              <a:t>]</a:t>
            </a:r>
            <a:r>
              <a:rPr lang="ja-JP" altLang="en-US" dirty="0"/>
              <a:t>」</a:t>
            </a:r>
            <a:r>
              <a:rPr lang="ja-JP" altLang="en-US"/>
              <a:t>の</a:t>
            </a:r>
            <a:r>
              <a:rPr lang="ja-JP" altLang="en-US" smtClean="0"/>
              <a:t>「</a:t>
            </a:r>
            <a:r>
              <a:rPr lang="en-US" altLang="ja-JP" smtClean="0"/>
              <a:t>AWS</a:t>
            </a:r>
            <a:r>
              <a:rPr lang="ja-JP" altLang="en-US" smtClean="0"/>
              <a:t>管理者</a:t>
            </a:r>
            <a:r>
              <a:rPr lang="en-US" altLang="ja-JP" smtClean="0"/>
              <a:t>(ITA</a:t>
            </a:r>
            <a:r>
              <a:rPr lang="ja-JP" altLang="en-US" smtClean="0"/>
              <a:t>ユーザー</a:t>
            </a:r>
            <a:r>
              <a:rPr lang="en-US" altLang="ja-JP" smtClean="0"/>
              <a:t>,IAM</a:t>
            </a:r>
            <a:r>
              <a:rPr lang="ja-JP" altLang="en-US" smtClean="0"/>
              <a:t>ユーザー</a:t>
            </a:r>
            <a:r>
              <a:rPr lang="en-US" altLang="ja-JP" smtClean="0"/>
              <a:t>)</a:t>
            </a:r>
            <a:r>
              <a:rPr lang="ja-JP" altLang="en-US" smtClean="0"/>
              <a:t>の作成」</a:t>
            </a:r>
            <a:r>
              <a:rPr lang="ja-JP" altLang="en-US"/>
              <a:t>を</a:t>
            </a:r>
            <a:r>
              <a:rPr lang="ja-JP" altLang="en-US" smtClean="0"/>
              <a:t>選択する。</a:t>
            </a:r>
            <a:endParaRPr lang="en-US" altLang="ja-JP" smtClean="0"/>
          </a:p>
          <a:p>
            <a:pPr lvl="1"/>
            <a:r>
              <a:rPr lang="ja-JP" altLang="en-US" smtClean="0"/>
              <a:t>「</a:t>
            </a:r>
            <a:r>
              <a:rPr lang="ja-JP" altLang="en-US" dirty="0"/>
              <a:t>オペレーション</a:t>
            </a:r>
            <a:r>
              <a:rPr lang="en-US" altLang="ja-JP" dirty="0"/>
              <a:t>[</a:t>
            </a:r>
            <a:r>
              <a:rPr lang="ja-JP" altLang="en-US" dirty="0"/>
              <a:t>一覧</a:t>
            </a:r>
            <a:r>
              <a:rPr lang="en-US" altLang="ja-JP" dirty="0"/>
              <a:t>]</a:t>
            </a:r>
            <a:r>
              <a:rPr lang="ja-JP" altLang="en-US"/>
              <a:t>」</a:t>
            </a:r>
            <a:r>
              <a:rPr lang="ja-JP" altLang="en-US" smtClean="0"/>
              <a:t>から「共通オペレーション」を選択する。</a:t>
            </a:r>
            <a:endParaRPr lang="en-US" altLang="ja-JP" dirty="0"/>
          </a:p>
        </p:txBody>
      </p:sp>
      <p:sp>
        <p:nvSpPr>
          <p:cNvPr id="9" name="正方形/長方形 8"/>
          <p:cNvSpPr/>
          <p:nvPr/>
        </p:nvSpPr>
        <p:spPr bwMode="auto">
          <a:xfrm>
            <a:off x="597221" y="4417463"/>
            <a:ext cx="5400829" cy="20328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2" name="円形吹き出し 11"/>
          <p:cNvSpPr/>
          <p:nvPr/>
        </p:nvSpPr>
        <p:spPr bwMode="auto">
          <a:xfrm>
            <a:off x="6258384" y="4797190"/>
            <a:ext cx="432000" cy="432000"/>
          </a:xfrm>
          <a:prstGeom prst="wedgeEllipseCallout">
            <a:avLst>
              <a:gd name="adj1" fmla="val -84656"/>
              <a:gd name="adj2" fmla="val -55726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①</a:t>
            </a:r>
          </a:p>
        </p:txBody>
      </p:sp>
      <p:sp>
        <p:nvSpPr>
          <p:cNvPr id="17" name="正方形/長方形 16"/>
          <p:cNvSpPr/>
          <p:nvPr/>
        </p:nvSpPr>
        <p:spPr bwMode="auto">
          <a:xfrm>
            <a:off x="6407037" y="3190835"/>
            <a:ext cx="4175100" cy="18516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8" name="円形吹き出し 17"/>
          <p:cNvSpPr/>
          <p:nvPr/>
        </p:nvSpPr>
        <p:spPr bwMode="auto">
          <a:xfrm>
            <a:off x="10604455" y="2386206"/>
            <a:ext cx="432000" cy="432000"/>
          </a:xfrm>
          <a:prstGeom prst="wedgeEllipseCallout">
            <a:avLst>
              <a:gd name="adj1" fmla="val -75574"/>
              <a:gd name="adj2" fmla="val 49920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56786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3.AWS</a:t>
            </a:r>
            <a:r>
              <a:rPr lang="ja-JP" altLang="en-US"/>
              <a:t>管理者</a:t>
            </a:r>
            <a:r>
              <a:rPr lang="en-US" altLang="ja-JP" smtClean="0"/>
              <a:t>(3/5)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 bwMode="auto">
          <a:xfrm>
            <a:off x="862524" y="5601296"/>
            <a:ext cx="557410" cy="15944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 bwMode="gray">
          <a:xfrm>
            <a:off x="335201" y="836640"/>
            <a:ext cx="9289289" cy="769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en-US" altLang="ja-JP" kern="0" smtClean="0"/>
              <a:t>Conductor</a:t>
            </a:r>
            <a:r>
              <a:rPr lang="ja-JP" altLang="en-US" kern="0" smtClean="0"/>
              <a:t>実行</a:t>
            </a:r>
            <a:r>
              <a:rPr lang="en-US" altLang="ja-JP" kern="0" smtClean="0"/>
              <a:t>(2/2)</a:t>
            </a:r>
            <a:endParaRPr lang="ja-JP" altLang="en-US" kern="0" smtClean="0"/>
          </a:p>
          <a:p>
            <a:pPr lvl="1"/>
            <a:r>
              <a:rPr lang="ja-JP" altLang="en-US" kern="0" smtClean="0"/>
              <a:t>画面下部の実行</a:t>
            </a:r>
            <a:r>
              <a:rPr lang="ja-JP" altLang="en-US" kern="0"/>
              <a:t>ボタン</a:t>
            </a:r>
            <a:r>
              <a:rPr lang="ja-JP" altLang="en-US" kern="0" smtClean="0"/>
              <a:t>を押下する。</a:t>
            </a:r>
            <a:endParaRPr lang="ja-JP" altLang="en-US" ker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60" y="1585022"/>
            <a:ext cx="9225305" cy="416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9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90" y="1470998"/>
            <a:ext cx="6678021" cy="343680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3.AWS</a:t>
            </a:r>
            <a:r>
              <a:rPr lang="ja-JP" altLang="en-US"/>
              <a:t>管理者</a:t>
            </a:r>
            <a:r>
              <a:rPr lang="en-US" altLang="ja-JP" smtClean="0"/>
              <a:t>(4/5)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 bwMode="auto">
          <a:xfrm>
            <a:off x="6870858" y="1904292"/>
            <a:ext cx="471842" cy="17677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 bwMode="gray">
          <a:xfrm>
            <a:off x="623240" y="4976759"/>
            <a:ext cx="10130410" cy="1521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kern="0"/>
              <a:t>スタック</a:t>
            </a:r>
            <a:r>
              <a:rPr lang="ja-JP" altLang="en-US" kern="0" smtClean="0"/>
              <a:t>の確認</a:t>
            </a:r>
          </a:p>
          <a:p>
            <a:pPr lvl="1"/>
            <a:r>
              <a:rPr lang="ja-JP" altLang="en-US" kern="0"/>
              <a:t>実行</a:t>
            </a:r>
            <a:r>
              <a:rPr lang="ja-JP" altLang="en-US" kern="0" smtClean="0"/>
              <a:t>環境アカウントで</a:t>
            </a:r>
            <a:r>
              <a:rPr lang="en-US" altLang="ja-JP" kern="0" smtClean="0"/>
              <a:t>AWS</a:t>
            </a:r>
            <a:r>
              <a:rPr lang="ja-JP" altLang="en-US" kern="0" smtClean="0"/>
              <a:t>マネジメントコンソールへログインする。</a:t>
            </a:r>
            <a:endParaRPr lang="en-US" altLang="ja-JP" kern="0" smtClean="0"/>
          </a:p>
          <a:p>
            <a:pPr lvl="1"/>
            <a:r>
              <a:rPr lang="en-US" altLang="ja-JP" kern="0" smtClean="0"/>
              <a:t>CloudFormation</a:t>
            </a:r>
            <a:r>
              <a:rPr lang="ja-JP" altLang="en-US" kern="0"/>
              <a:t> </a:t>
            </a:r>
            <a:r>
              <a:rPr lang="ja-JP" altLang="en-US" kern="0" smtClean="0"/>
              <a:t>スタック一覧画面へ移動する。</a:t>
            </a:r>
            <a:endParaRPr lang="en-US" altLang="ja-JP" kern="0" smtClean="0"/>
          </a:p>
          <a:p>
            <a:pPr lvl="1"/>
            <a:r>
              <a:rPr lang="ja-JP" altLang="en-US" kern="0"/>
              <a:t>一連</a:t>
            </a:r>
            <a:r>
              <a:rPr lang="ja-JP" altLang="en-US" kern="0" smtClean="0"/>
              <a:t>のスタック、リソースが構築されていることを確認する。</a:t>
            </a:r>
            <a:endParaRPr lang="ja-JP" altLang="en-US" kern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 bwMode="gray">
          <a:xfrm>
            <a:off x="487601" y="769965"/>
            <a:ext cx="10130410" cy="792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kern="0" smtClean="0"/>
              <a:t>実行結果の確認</a:t>
            </a:r>
          </a:p>
          <a:p>
            <a:pPr lvl="1"/>
            <a:r>
              <a:rPr lang="ja-JP" altLang="en-US" kern="0" smtClean="0"/>
              <a:t> </a:t>
            </a:r>
            <a:r>
              <a:rPr lang="en-US" altLang="ja-JP" kern="0" smtClean="0"/>
              <a:t>Status</a:t>
            </a:r>
            <a:r>
              <a:rPr lang="ja-JP" altLang="en-US" kern="0" smtClean="0"/>
              <a:t>に「正常終了」が表示されていることを確認する。</a:t>
            </a:r>
            <a:endParaRPr lang="ja-JP" altLang="en-US" kern="0"/>
          </a:p>
        </p:txBody>
      </p:sp>
    </p:spTree>
    <p:extLst>
      <p:ext uri="{BB962C8B-B14F-4D97-AF65-F5344CB8AC3E}">
        <p14:creationId xmlns:p14="http://schemas.microsoft.com/office/powerpoint/2010/main" val="32451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mtClean="0"/>
              <a:t>Ⅰ.1st</a:t>
            </a:r>
            <a:r>
              <a:rPr lang="ja-JP" altLang="en-US"/>
              <a:t>モデル概要</a:t>
            </a:r>
            <a:r>
              <a:rPr lang="en-US" altLang="ja-JP" smtClean="0"/>
              <a:t> / 1. </a:t>
            </a:r>
            <a:r>
              <a:rPr lang="ja-JP" altLang="en-US" smtClean="0"/>
              <a:t>はじめに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4170" y="836640"/>
            <a:ext cx="9372965" cy="1474893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sz="2200" smtClean="0"/>
              <a:t>CloudSystem</a:t>
            </a:r>
            <a:r>
              <a:rPr lang="ja-JP" altLang="en-US" sz="2200" smtClean="0"/>
              <a:t>テンプレート </a:t>
            </a:r>
            <a:r>
              <a:rPr lang="en-US" altLang="ja-JP" sz="2200" smtClean="0"/>
              <a:t>1st</a:t>
            </a:r>
            <a:r>
              <a:rPr lang="ja-JP" altLang="en-US" sz="2200" smtClean="0"/>
              <a:t>モデルとは</a:t>
            </a:r>
            <a:endParaRPr lang="en-US" altLang="ja-JP" sz="2200" smtClean="0"/>
          </a:p>
          <a:p>
            <a:pPr lvl="1"/>
            <a:r>
              <a:rPr lang="en-US" altLang="ja-JP" smtClean="0"/>
              <a:t>CloudSystem</a:t>
            </a:r>
            <a:r>
              <a:rPr lang="ja-JP" altLang="en-US" smtClean="0"/>
              <a:t>テンプレート</a:t>
            </a:r>
            <a:r>
              <a:rPr lang="en-US" altLang="ja-JP" smtClean="0"/>
              <a:t>(</a:t>
            </a:r>
            <a:r>
              <a:rPr lang="ja-JP" altLang="en-US" smtClean="0"/>
              <a:t>以降は</a:t>
            </a:r>
            <a:r>
              <a:rPr lang="en-US" altLang="ja-JP" smtClean="0"/>
              <a:t>CS</a:t>
            </a:r>
            <a:r>
              <a:rPr lang="ja-JP" altLang="en-US" smtClean="0"/>
              <a:t>テンプレート</a:t>
            </a:r>
            <a:r>
              <a:rPr lang="en-US" altLang="ja-JP" smtClean="0"/>
              <a:t>)</a:t>
            </a:r>
            <a:r>
              <a:rPr lang="ja-JP" altLang="en-US" smtClean="0"/>
              <a:t>シリーズの一つ。</a:t>
            </a:r>
            <a:endParaRPr lang="en-US" altLang="ja-JP" smtClean="0"/>
          </a:p>
          <a:p>
            <a:pPr lvl="1"/>
            <a:r>
              <a:rPr lang="en-US" altLang="ja-JP" smtClean="0"/>
              <a:t>CS</a:t>
            </a:r>
            <a:r>
              <a:rPr lang="ja-JP" altLang="en-US" smtClean="0"/>
              <a:t>テンプレートは</a:t>
            </a:r>
            <a:r>
              <a:rPr lang="en-US" altLang="ja-JP" smtClean="0"/>
              <a:t>Exastro</a:t>
            </a:r>
            <a:r>
              <a:rPr lang="ja-JP" altLang="en-US"/>
              <a:t> </a:t>
            </a:r>
            <a:r>
              <a:rPr lang="en-US" altLang="ja-JP" smtClean="0"/>
              <a:t>IT Automation</a:t>
            </a:r>
            <a:r>
              <a:rPr lang="ja-JP" altLang="en-US" smtClean="0"/>
              <a:t>のパッケージの総称で、</a:t>
            </a:r>
            <a:endParaRPr lang="en-US" altLang="ja-JP" smtClean="0"/>
          </a:p>
          <a:p>
            <a:pPr marL="180000" lvl="1" indent="0">
              <a:buNone/>
            </a:pPr>
            <a:r>
              <a:rPr lang="en-US" altLang="ja-JP" smtClean="0"/>
              <a:t>CS</a:t>
            </a:r>
            <a:r>
              <a:rPr lang="ja-JP" altLang="en-US" smtClean="0"/>
              <a:t>テンプレートを</a:t>
            </a:r>
            <a:r>
              <a:rPr lang="en-US" altLang="ja-JP" smtClean="0"/>
              <a:t>ITA</a:t>
            </a:r>
            <a:r>
              <a:rPr lang="ja-JP" altLang="en-US" smtClean="0"/>
              <a:t>に導入することで、容易に</a:t>
            </a:r>
            <a:r>
              <a:rPr lang="en-US" altLang="ja-JP" smtClean="0"/>
              <a:t>ITA</a:t>
            </a:r>
            <a:r>
              <a:rPr lang="ja-JP" altLang="en-US" smtClean="0"/>
              <a:t>から各システムを自動構築をするために作成されている。</a:t>
            </a:r>
            <a:endParaRPr lang="en-US" altLang="ja-JP" smtClean="0"/>
          </a:p>
          <a:p>
            <a:pPr lvl="1"/>
            <a:r>
              <a:rPr lang="en-US" altLang="ja-JP" smtClean="0"/>
              <a:t>1st</a:t>
            </a:r>
            <a:r>
              <a:rPr lang="ja-JP" altLang="en-US" smtClean="0"/>
              <a:t>モデルでは、</a:t>
            </a:r>
            <a:r>
              <a:rPr lang="en-US" altLang="ja-JP" smtClean="0"/>
              <a:t>AWS</a:t>
            </a:r>
            <a:r>
              <a:rPr lang="ja-JP" altLang="en-US" smtClean="0"/>
              <a:t>クラウド上</a:t>
            </a:r>
            <a:r>
              <a:rPr lang="ja-JP" altLang="en-US"/>
              <a:t>にセキュリティ付帯</a:t>
            </a:r>
            <a:r>
              <a:rPr lang="ja-JP" altLang="en-US" smtClean="0"/>
              <a:t>機能を持ったオートスケール型</a:t>
            </a:r>
            <a:r>
              <a:rPr lang="en-US" altLang="ja-JP" smtClean="0"/>
              <a:t>Web</a:t>
            </a:r>
            <a:r>
              <a:rPr lang="ja-JP" altLang="en-US" smtClean="0"/>
              <a:t>サーバの自動構築</a:t>
            </a:r>
            <a:r>
              <a:rPr lang="en-US" altLang="ja-JP" smtClean="0"/>
              <a:t>/</a:t>
            </a:r>
            <a:r>
              <a:rPr lang="ja-JP" altLang="en-US" smtClean="0"/>
              <a:t>管理を</a:t>
            </a:r>
            <a:r>
              <a:rPr lang="ja-JP" altLang="en-US"/>
              <a:t>実施</a:t>
            </a:r>
            <a:r>
              <a:rPr lang="ja-JP" altLang="en-US" smtClean="0"/>
              <a:t>する。</a:t>
            </a:r>
            <a:endParaRPr lang="en-US" altLang="ja-JP" smtClean="0"/>
          </a:p>
        </p:txBody>
      </p:sp>
      <p:sp>
        <p:nvSpPr>
          <p:cNvPr id="32" name="コンテンツ プレースホルダー 2"/>
          <p:cNvSpPr txBox="1">
            <a:spLocks/>
          </p:cNvSpPr>
          <p:nvPr/>
        </p:nvSpPr>
        <p:spPr bwMode="gray">
          <a:xfrm>
            <a:off x="174170" y="2447476"/>
            <a:ext cx="10514954" cy="15842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en-US" altLang="ja-JP" kern="0" smtClean="0"/>
              <a:t>1st</a:t>
            </a:r>
            <a:r>
              <a:rPr lang="ja-JP" altLang="en-US" kern="0" smtClean="0"/>
              <a:t>モデルの特徴</a:t>
            </a:r>
            <a:endParaRPr lang="en-US" altLang="ja-JP" kern="0" smtClean="0"/>
          </a:p>
          <a:p>
            <a:pPr lvl="1"/>
            <a:r>
              <a:rPr lang="ja-JP" altLang="en-US" kern="0" smtClean="0"/>
              <a:t>オートスケール</a:t>
            </a:r>
            <a:r>
              <a:rPr lang="en-US" altLang="ja-JP" kern="0" smtClean="0"/>
              <a:t>Web</a:t>
            </a:r>
            <a:r>
              <a:rPr lang="ja-JP" altLang="en-US" kern="0" smtClean="0"/>
              <a:t>システムでは踏み台サーバ、ログ取得、通知機能、モニタリング等の機能を備えている。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さらにセキュリティ付帯機能を構築することで、</a:t>
            </a:r>
            <a:r>
              <a:rPr lang="en-US" altLang="ja-JP" kern="0" smtClean="0"/>
              <a:t>AWS</a:t>
            </a:r>
            <a:r>
              <a:rPr lang="ja-JP" altLang="en-US" kern="0" smtClean="0"/>
              <a:t>アカウントの変更管理</a:t>
            </a:r>
            <a:r>
              <a:rPr lang="en-US" altLang="ja-JP" kern="0" smtClean="0"/>
              <a:t>(AWS Config)</a:t>
            </a:r>
            <a:r>
              <a:rPr lang="ja-JP" altLang="en-US" kern="0" smtClean="0"/>
              <a:t>、セキュリティ事項の可視化</a:t>
            </a:r>
            <a:r>
              <a:rPr lang="en-US" altLang="ja-JP" kern="0" smtClean="0"/>
              <a:t>(AWS SecurityHub)</a:t>
            </a:r>
            <a:r>
              <a:rPr lang="ja-JP" altLang="en-US" kern="0" smtClean="0"/>
              <a:t>などが使用できる。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構築した</a:t>
            </a:r>
            <a:r>
              <a:rPr lang="en-US" altLang="ja-JP" kern="0" smtClean="0"/>
              <a:t>Web</a:t>
            </a:r>
            <a:r>
              <a:rPr lang="ja-JP" altLang="en-US" kern="0" smtClean="0"/>
              <a:t>サーバに対して、</a:t>
            </a:r>
            <a:r>
              <a:rPr lang="en-US" altLang="ja-JP" kern="0" smtClean="0"/>
              <a:t>Exastro ITA</a:t>
            </a:r>
            <a:r>
              <a:rPr lang="ja-JP" altLang="en-US" kern="0" smtClean="0"/>
              <a:t>から</a:t>
            </a:r>
            <a:r>
              <a:rPr lang="en-US" altLang="ja-JP" kern="0" smtClean="0"/>
              <a:t>Ansible</a:t>
            </a:r>
            <a:r>
              <a:rPr lang="ja-JP" altLang="en-US" kern="0"/>
              <a:t> </a:t>
            </a:r>
            <a:r>
              <a:rPr lang="en-US" altLang="ja-JP" kern="0" smtClean="0"/>
              <a:t>Playbook</a:t>
            </a:r>
            <a:r>
              <a:rPr lang="ja-JP" altLang="en-US" kern="0" smtClean="0"/>
              <a:t>を実行することでアプリケーションを管理する。</a:t>
            </a:r>
            <a:endParaRPr lang="en-US" altLang="ja-JP" kern="0" smtClean="0"/>
          </a:p>
          <a:p>
            <a:pPr lvl="1"/>
            <a:r>
              <a:rPr lang="en-US" altLang="ja-JP" kern="0" smtClean="0"/>
              <a:t>Exastro ITA</a:t>
            </a:r>
            <a:r>
              <a:rPr lang="ja-JP" altLang="en-US" kern="0" smtClean="0"/>
              <a:t>から</a:t>
            </a:r>
            <a:r>
              <a:rPr lang="en-US" altLang="ja-JP" kern="0" smtClean="0"/>
              <a:t>Conductor</a:t>
            </a:r>
            <a:r>
              <a:rPr lang="en-US" altLang="ja-JP" sz="1200" kern="0" smtClean="0"/>
              <a:t>(Ⅴ.Conductor)</a:t>
            </a:r>
            <a:r>
              <a:rPr lang="ja-JP" altLang="en-US" kern="0" smtClean="0"/>
              <a:t>を実行することで、必要なユーザーを自動作成</a:t>
            </a:r>
            <a:r>
              <a:rPr lang="en-US" altLang="ja-JP" kern="0" smtClean="0"/>
              <a:t>/</a:t>
            </a:r>
            <a:r>
              <a:rPr lang="ja-JP" altLang="en-US" kern="0" smtClean="0"/>
              <a:t>管理する。</a:t>
            </a:r>
            <a:endParaRPr lang="en-US" altLang="ja-JP" kern="0" smtClean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 bwMode="gray">
          <a:xfrm>
            <a:off x="174170" y="4221111"/>
            <a:ext cx="10514954" cy="144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en-US" altLang="ja-JP" kern="0" smtClean="0"/>
              <a:t>AWS</a:t>
            </a:r>
            <a:r>
              <a:rPr lang="ja-JP" altLang="en-US" kern="0" smtClean="0"/>
              <a:t>サービス関連図</a:t>
            </a:r>
          </a:p>
          <a:p>
            <a:pPr lvl="1"/>
            <a:r>
              <a:rPr lang="ja-JP" altLang="en-US" kern="0" smtClean="0"/>
              <a:t>次スライドで「オートスケール</a:t>
            </a:r>
            <a:r>
              <a:rPr lang="en-US" altLang="ja-JP" kern="0" smtClean="0"/>
              <a:t>Web</a:t>
            </a:r>
            <a:r>
              <a:rPr lang="ja-JP" altLang="en-US" kern="0" smtClean="0"/>
              <a:t>システム」「セキュリティ付帯機能」において</a:t>
            </a:r>
            <a:endParaRPr lang="en-US" altLang="ja-JP" kern="0" smtClean="0"/>
          </a:p>
          <a:p>
            <a:pPr marL="180000" lvl="1" indent="0">
              <a:buNone/>
            </a:pPr>
            <a:r>
              <a:rPr lang="ja-JP" altLang="en-US" kern="0" smtClean="0"/>
              <a:t>構築する</a:t>
            </a:r>
            <a:r>
              <a:rPr lang="en-US" altLang="ja-JP" kern="0" smtClean="0"/>
              <a:t>AWS</a:t>
            </a:r>
            <a:r>
              <a:rPr lang="ja-JP" altLang="en-US" kern="0" smtClean="0"/>
              <a:t>の各サービスの</a:t>
            </a:r>
            <a:r>
              <a:rPr lang="ja-JP" altLang="en-US" kern="0"/>
              <a:t>一覧</a:t>
            </a:r>
            <a:r>
              <a:rPr lang="ja-JP" altLang="en-US" kern="0" smtClean="0"/>
              <a:t>図を示す。</a:t>
            </a:r>
            <a:r>
              <a:rPr lang="en-US" altLang="ja-JP" kern="0" smtClean="0"/>
              <a:t>IAM</a:t>
            </a:r>
            <a:r>
              <a:rPr lang="ja-JP" altLang="en-US" kern="0" smtClean="0"/>
              <a:t>ユーザー、</a:t>
            </a:r>
            <a:r>
              <a:rPr lang="en-US" altLang="ja-JP" kern="0" smtClean="0"/>
              <a:t>IAM</a:t>
            </a:r>
            <a:r>
              <a:rPr lang="ja-JP" altLang="en-US" kern="0" smtClean="0"/>
              <a:t>ロールは記載対象外。</a:t>
            </a:r>
            <a:endParaRPr lang="en-US" altLang="ja-JP" kern="0" smtClean="0"/>
          </a:p>
        </p:txBody>
      </p:sp>
    </p:spTree>
    <p:extLst>
      <p:ext uri="{BB962C8B-B14F-4D97-AF65-F5344CB8AC3E}">
        <p14:creationId xmlns:p14="http://schemas.microsoft.com/office/powerpoint/2010/main" val="104414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3.AWS</a:t>
            </a:r>
            <a:r>
              <a:rPr lang="ja-JP" altLang="en-US"/>
              <a:t>管理者</a:t>
            </a:r>
            <a:r>
              <a:rPr lang="en-US" altLang="ja-JP" smtClean="0"/>
              <a:t>(</a:t>
            </a:r>
            <a:r>
              <a:rPr lang="en-US" altLang="ja-JP"/>
              <a:t>5</a:t>
            </a:r>
            <a:r>
              <a:rPr lang="en-US" altLang="ja-JP" smtClean="0"/>
              <a:t>/5)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 bwMode="gray">
          <a:xfrm>
            <a:off x="238050" y="1052670"/>
            <a:ext cx="11713301" cy="115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en-US" altLang="ja-JP" kern="0" smtClean="0"/>
              <a:t>AWS</a:t>
            </a:r>
            <a:r>
              <a:rPr lang="ja-JP" altLang="en-US" kern="0" smtClean="0"/>
              <a:t>管理者へログイン情報を連携</a:t>
            </a:r>
          </a:p>
          <a:p>
            <a:pPr lvl="1"/>
            <a:r>
              <a:rPr lang="ja-JP" altLang="en-US" smtClean="0"/>
              <a:t>「</a:t>
            </a:r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3.AWS</a:t>
            </a:r>
            <a:r>
              <a:rPr lang="ja-JP" altLang="en-US"/>
              <a:t>管理者</a:t>
            </a:r>
            <a:r>
              <a:rPr lang="en-US" altLang="ja-JP"/>
              <a:t>(1/5)</a:t>
            </a:r>
            <a:r>
              <a:rPr lang="ja-JP" altLang="en-US" smtClean="0"/>
              <a:t>」で</a:t>
            </a:r>
            <a:endParaRPr lang="en-US" altLang="ja-JP" smtClean="0"/>
          </a:p>
          <a:p>
            <a:pPr marL="180000" lvl="1" indent="0">
              <a:buNone/>
            </a:pPr>
            <a:r>
              <a:rPr lang="ja-JP" altLang="en-US" smtClean="0"/>
              <a:t>登録したログイン情報</a:t>
            </a:r>
            <a:r>
              <a:rPr lang="en-US" altLang="ja-JP" smtClean="0"/>
              <a:t>(</a:t>
            </a:r>
            <a:r>
              <a:rPr lang="ja-JP" altLang="en-US" smtClean="0"/>
              <a:t>ログイン</a:t>
            </a:r>
            <a:r>
              <a:rPr lang="en-US" altLang="ja-JP" smtClean="0"/>
              <a:t>ID,</a:t>
            </a:r>
            <a:r>
              <a:rPr lang="ja-JP" altLang="en-US" smtClean="0"/>
              <a:t>初回パスワード</a:t>
            </a:r>
            <a:r>
              <a:rPr lang="en-US" altLang="ja-JP" smtClean="0"/>
              <a:t>)</a:t>
            </a:r>
            <a:r>
              <a:rPr lang="ja-JP" altLang="en-US" smtClean="0"/>
              <a:t>を「</a:t>
            </a:r>
            <a:r>
              <a:rPr lang="en-US" altLang="ja-JP" smtClean="0"/>
              <a:t>AWS</a:t>
            </a:r>
            <a:r>
              <a:rPr lang="ja-JP" altLang="en-US" smtClean="0"/>
              <a:t>管理者」の利用者に連携する</a:t>
            </a:r>
            <a:r>
              <a:rPr lang="ja-JP" altLang="en-US" kern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4886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</a:t>
            </a:r>
            <a:r>
              <a:rPr lang="ja-JP" altLang="en-US" smtClean="0"/>
              <a:t>更新手順 </a:t>
            </a:r>
            <a:r>
              <a:rPr lang="en-US" altLang="ja-JP" smtClean="0"/>
              <a:t>/ 4.</a:t>
            </a:r>
            <a:r>
              <a:rPr lang="ja-JP" altLang="en-US" smtClean="0"/>
              <a:t>インフラユーザー基盤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1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4" y="4092185"/>
            <a:ext cx="9342930" cy="2019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4.</a:t>
            </a:r>
            <a:r>
              <a:rPr lang="ja-JP" altLang="en-US"/>
              <a:t>インフラユーザー基盤</a:t>
            </a:r>
            <a:r>
              <a:rPr lang="en-US" altLang="ja-JP"/>
              <a:t>(1/5)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40947" y="2564952"/>
            <a:ext cx="11713301" cy="1152088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smtClean="0"/>
              <a:t>AWS</a:t>
            </a:r>
            <a:r>
              <a:rPr lang="ja-JP" altLang="en-US" smtClean="0"/>
              <a:t>認証情報</a:t>
            </a:r>
            <a:r>
              <a:rPr kumimoji="1" lang="ja-JP" altLang="en-US" smtClean="0"/>
              <a:t>の更新</a:t>
            </a:r>
            <a:endParaRPr kumimoji="1" lang="en-US" altLang="ja-JP" smtClean="0"/>
          </a:p>
          <a:p>
            <a:pPr lvl="1"/>
            <a:r>
              <a:rPr lang="en-US" altLang="ja-JP" smtClean="0"/>
              <a:t>ITA</a:t>
            </a:r>
            <a:r>
              <a:rPr lang="ja-JP" altLang="en-US" smtClean="0"/>
              <a:t>に「</a:t>
            </a:r>
            <a:r>
              <a:rPr lang="en-US" altLang="ja-JP" smtClean="0">
                <a:solidFill>
                  <a:srgbClr val="FF0000"/>
                </a:solidFill>
              </a:rPr>
              <a:t>AWS</a:t>
            </a:r>
            <a:r>
              <a:rPr lang="ja-JP" altLang="en-US" smtClean="0">
                <a:solidFill>
                  <a:srgbClr val="FF0000"/>
                </a:solidFill>
              </a:rPr>
              <a:t>管理者</a:t>
            </a:r>
            <a:r>
              <a:rPr lang="ja-JP" altLang="en-US" smtClean="0"/>
              <a:t>」でログインする。</a:t>
            </a:r>
            <a:r>
              <a:rPr lang="en-US" altLang="ja-JP" smtClean="0"/>
              <a:t>(</a:t>
            </a:r>
            <a:r>
              <a:rPr lang="ja-JP" altLang="en-US" smtClean="0"/>
              <a:t>ログイン情報は</a:t>
            </a:r>
            <a:r>
              <a:rPr lang="en-US" altLang="ja-JP" smtClean="0"/>
              <a:t>1st</a:t>
            </a:r>
            <a:r>
              <a:rPr lang="ja-JP" altLang="en-US" smtClean="0"/>
              <a:t>モデル管理者が連携する。</a:t>
            </a:r>
            <a:r>
              <a:rPr lang="en-US" altLang="ja-JP" smtClean="0"/>
              <a:t>)</a:t>
            </a:r>
          </a:p>
          <a:p>
            <a:pPr lvl="1"/>
            <a:r>
              <a:rPr lang="ja-JP" altLang="en-US" smtClean="0"/>
              <a:t>「</a:t>
            </a:r>
            <a:r>
              <a:rPr lang="en-US" altLang="ja-JP" smtClean="0"/>
              <a:t>AWS</a:t>
            </a:r>
            <a:r>
              <a:rPr lang="ja-JP" altLang="en-US" smtClean="0"/>
              <a:t>認証情報管理」＞「</a:t>
            </a:r>
            <a:r>
              <a:rPr lang="en-US" altLang="ja-JP" smtClean="0"/>
              <a:t>AW</a:t>
            </a:r>
            <a:r>
              <a:rPr lang="en-US" altLang="ja-JP"/>
              <a:t>S</a:t>
            </a:r>
            <a:r>
              <a:rPr lang="ja-JP" altLang="en-US" smtClean="0"/>
              <a:t>管理者</a:t>
            </a:r>
            <a:r>
              <a:rPr lang="en-US" altLang="ja-JP" smtClean="0"/>
              <a:t>【</a:t>
            </a:r>
            <a:r>
              <a:rPr lang="ja-JP" altLang="en-US" smtClean="0"/>
              <a:t>認証</a:t>
            </a:r>
            <a:r>
              <a:rPr lang="en-US" altLang="ja-JP" smtClean="0"/>
              <a:t>】</a:t>
            </a:r>
            <a:r>
              <a:rPr lang="ja-JP" altLang="en-US" smtClean="0"/>
              <a:t>」へ移動する。</a:t>
            </a:r>
            <a:endParaRPr lang="en-US" altLang="ja-JP" smtClean="0"/>
          </a:p>
          <a:p>
            <a:pPr lvl="1"/>
            <a:r>
              <a:rPr lang="ja-JP" altLang="en-US" smtClean="0"/>
              <a:t> </a:t>
            </a:r>
            <a:r>
              <a:rPr lang="ja-JP" altLang="en-US" smtClean="0">
                <a:solidFill>
                  <a:srgbClr val="FF0000"/>
                </a:solidFill>
              </a:rPr>
              <a:t>全てのレコード</a:t>
            </a:r>
            <a:r>
              <a:rPr lang="ja-JP" altLang="en-US" smtClean="0"/>
              <a:t>の「アクセスキー</a:t>
            </a:r>
            <a:r>
              <a:rPr lang="en-US" altLang="ja-JP" smtClean="0"/>
              <a:t>ID</a:t>
            </a:r>
            <a:r>
              <a:rPr lang="ja-JP" altLang="en-US" smtClean="0"/>
              <a:t>」「シークレットアクセスキー」を</a:t>
            </a:r>
            <a:r>
              <a:rPr lang="en-US" altLang="ja-JP" smtClean="0"/>
              <a:t>AWS</a:t>
            </a:r>
            <a:r>
              <a:rPr lang="ja-JP" altLang="en-US" smtClean="0"/>
              <a:t>から取得した値に更新する。</a:t>
            </a:r>
            <a:endParaRPr lang="en-US" altLang="ja-JP" smtClean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98877" y="3870072"/>
            <a:ext cx="18526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smtClean="0"/>
              <a:t>AWS</a:t>
            </a:r>
            <a:r>
              <a:rPr lang="ja-JP" altLang="en-US" sz="900" smtClean="0"/>
              <a:t>管理者</a:t>
            </a:r>
            <a:r>
              <a:rPr lang="en-US" altLang="ja-JP" sz="900" smtClean="0"/>
              <a:t>【</a:t>
            </a:r>
            <a:r>
              <a:rPr lang="ja-JP" altLang="en-US" sz="900" smtClean="0"/>
              <a:t>認証</a:t>
            </a:r>
            <a:r>
              <a:rPr lang="en-US" altLang="ja-JP" sz="900" smtClean="0"/>
              <a:t>】</a:t>
            </a:r>
            <a:endParaRPr kumimoji="1" lang="ja-JP" altLang="en-US" sz="900"/>
          </a:p>
        </p:txBody>
      </p:sp>
      <p:sp>
        <p:nvSpPr>
          <p:cNvPr id="7" name="正方形/長方形 6"/>
          <p:cNvSpPr/>
          <p:nvPr/>
        </p:nvSpPr>
        <p:spPr bwMode="auto">
          <a:xfrm>
            <a:off x="6483142" y="4817509"/>
            <a:ext cx="1989188" cy="48375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 bwMode="gray">
          <a:xfrm>
            <a:off x="119170" y="836640"/>
            <a:ext cx="11713301" cy="144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en-US" altLang="ja-JP" kern="0" smtClean="0"/>
              <a:t>AWS</a:t>
            </a:r>
            <a:r>
              <a:rPr lang="ja-JP" altLang="en-US" kern="0" smtClean="0"/>
              <a:t>管理者の認証情報を取得</a:t>
            </a:r>
          </a:p>
          <a:p>
            <a:pPr lvl="1"/>
            <a:r>
              <a:rPr lang="en-US" altLang="ja-JP" kern="0" smtClean="0"/>
              <a:t>AWS</a:t>
            </a:r>
            <a:r>
              <a:rPr lang="ja-JP" altLang="en-US" kern="0" smtClean="0"/>
              <a:t>管理コンソールへ「</a:t>
            </a:r>
            <a:r>
              <a:rPr lang="en-US" altLang="ja-JP" kern="0" smtClean="0"/>
              <a:t>AWS</a:t>
            </a:r>
            <a:r>
              <a:rPr lang="ja-JP" altLang="en-US" kern="0" smtClean="0"/>
              <a:t>管理者」として使用する</a:t>
            </a:r>
            <a:r>
              <a:rPr lang="en-US" altLang="ja-JP" kern="0" smtClean="0"/>
              <a:t>IAM</a:t>
            </a:r>
            <a:r>
              <a:rPr lang="ja-JP" altLang="en-US" kern="0" smtClean="0"/>
              <a:t>ユーザーでログインする。</a:t>
            </a:r>
            <a:endParaRPr lang="en-US" altLang="ja-JP" kern="0" smtClean="0"/>
          </a:p>
          <a:p>
            <a:pPr marL="180000" lvl="1" indent="0">
              <a:buNone/>
            </a:pPr>
            <a:r>
              <a:rPr lang="en-US" altLang="ja-JP" smtClean="0"/>
              <a:t>(</a:t>
            </a:r>
            <a:r>
              <a:rPr lang="ja-JP" altLang="en-US"/>
              <a:t>ログイン情報は</a:t>
            </a:r>
            <a:r>
              <a:rPr lang="en-US" altLang="ja-JP"/>
              <a:t>1st</a:t>
            </a:r>
            <a:r>
              <a:rPr lang="ja-JP" altLang="en-US"/>
              <a:t>モデル</a:t>
            </a:r>
            <a:r>
              <a:rPr lang="ja-JP" altLang="en-US" smtClean="0"/>
              <a:t>管理者が通知。</a:t>
            </a:r>
            <a:r>
              <a:rPr lang="en-US" altLang="ja-JP" smtClean="0"/>
              <a:t>)</a:t>
            </a:r>
            <a:endParaRPr lang="ja-JP" altLang="en-US" kern="0" smtClean="0"/>
          </a:p>
          <a:p>
            <a:pPr lvl="1"/>
            <a:r>
              <a:rPr lang="ja-JP" altLang="en-US" kern="0" smtClean="0"/>
              <a:t>「</a:t>
            </a:r>
            <a:r>
              <a:rPr lang="en-US" altLang="ja-JP" kern="0" smtClean="0"/>
              <a:t>IAM</a:t>
            </a:r>
            <a:r>
              <a:rPr lang="ja-JP" altLang="en-US" kern="0" smtClean="0"/>
              <a:t>」</a:t>
            </a:r>
            <a:r>
              <a:rPr lang="en-US" altLang="ja-JP" kern="0" smtClean="0"/>
              <a:t>&gt;</a:t>
            </a:r>
            <a:r>
              <a:rPr lang="ja-JP" altLang="en-US" kern="0" smtClean="0"/>
              <a:t>「ユーザー管理」へ移動する。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「</a:t>
            </a:r>
            <a:r>
              <a:rPr lang="en-US" altLang="ja-JP" kern="0" smtClean="0"/>
              <a:t>AWS</a:t>
            </a:r>
            <a:r>
              <a:rPr lang="ja-JP" altLang="en-US" kern="0" smtClean="0"/>
              <a:t>管理者</a:t>
            </a:r>
            <a:r>
              <a:rPr lang="ja-JP" altLang="en-US" kern="0"/>
              <a:t>」として使用する</a:t>
            </a:r>
            <a:r>
              <a:rPr lang="en-US" altLang="ja-JP" kern="0"/>
              <a:t>IAM</a:t>
            </a:r>
            <a:r>
              <a:rPr lang="ja-JP" altLang="en-US" kern="0" smtClean="0"/>
              <a:t>ユーザーのアクセスキー</a:t>
            </a:r>
            <a:r>
              <a:rPr lang="en-US" altLang="ja-JP" kern="0" smtClean="0"/>
              <a:t>ID</a:t>
            </a:r>
            <a:r>
              <a:rPr lang="ja-JP" altLang="en-US" kern="0" smtClean="0"/>
              <a:t>、シークレットアクセスキーを取得する。</a:t>
            </a:r>
            <a:endParaRPr lang="en-US" altLang="ja-JP" kern="0" smtClean="0"/>
          </a:p>
        </p:txBody>
      </p:sp>
    </p:spTree>
    <p:extLst>
      <p:ext uri="{BB962C8B-B14F-4D97-AF65-F5344CB8AC3E}">
        <p14:creationId xmlns:p14="http://schemas.microsoft.com/office/powerpoint/2010/main" val="184449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62" y="2579978"/>
            <a:ext cx="10271087" cy="16411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4.</a:t>
            </a:r>
            <a:r>
              <a:rPr lang="ja-JP" altLang="en-US"/>
              <a:t>インフラユーザー</a:t>
            </a:r>
            <a:r>
              <a:rPr lang="ja-JP" altLang="en-US" smtClean="0"/>
              <a:t>基盤</a:t>
            </a:r>
            <a:r>
              <a:rPr lang="en-US" altLang="ja-JP" smtClean="0"/>
              <a:t>(2/5)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1152088"/>
          </a:xfrm>
        </p:spPr>
        <p:txBody>
          <a:bodyPr>
            <a:normAutofit/>
          </a:bodyPr>
          <a:lstStyle/>
          <a:p>
            <a:r>
              <a:rPr kumimoji="1" lang="ja-JP" altLang="en-US" smtClean="0"/>
              <a:t>インフラユーザーグループの更新</a:t>
            </a:r>
            <a:endParaRPr kumimoji="1" lang="en-US" altLang="ja-JP" smtClean="0"/>
          </a:p>
          <a:p>
            <a:pPr lvl="1"/>
            <a:r>
              <a:rPr lang="ja-JP" altLang="en-US" smtClean="0"/>
              <a:t>「基盤管理」＞「インフラユーザーグループ」へ移動する。</a:t>
            </a:r>
            <a:endParaRPr lang="en-US" altLang="ja-JP" smtClean="0"/>
          </a:p>
          <a:p>
            <a:pPr lvl="1"/>
            <a:r>
              <a:rPr lang="ja-JP" altLang="en-US" smtClean="0"/>
              <a:t> 「インフラ管理者グループ名」「インフラメンバーグループ名」の値を必要に応じて更新する。</a:t>
            </a:r>
            <a:endParaRPr lang="en-US" altLang="ja-JP" smtClean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79220" y="2388937"/>
            <a:ext cx="26598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smtClean="0"/>
              <a:t>インフラユーザーグループ</a:t>
            </a:r>
            <a:endParaRPr kumimoji="1" lang="ja-JP" altLang="en-US" sz="900"/>
          </a:p>
        </p:txBody>
      </p:sp>
      <p:sp>
        <p:nvSpPr>
          <p:cNvPr id="9" name="正方形/長方形 8"/>
          <p:cNvSpPr/>
          <p:nvPr/>
        </p:nvSpPr>
        <p:spPr bwMode="auto">
          <a:xfrm>
            <a:off x="6820051" y="3358090"/>
            <a:ext cx="2553082" cy="17161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590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3" y="2276840"/>
            <a:ext cx="5040700" cy="38741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70" y="2497089"/>
            <a:ext cx="5080164" cy="13001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4.</a:t>
            </a:r>
            <a:r>
              <a:rPr lang="ja-JP" altLang="en-US"/>
              <a:t>インフラユーザー基盤</a:t>
            </a:r>
            <a:r>
              <a:rPr lang="en-US" altLang="ja-JP" smtClean="0"/>
              <a:t>(3/5</a:t>
            </a:r>
            <a:r>
              <a:rPr lang="en-US" altLang="ja-JP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1656158"/>
          </a:xfrm>
        </p:spPr>
        <p:txBody>
          <a:bodyPr/>
          <a:lstStyle/>
          <a:p>
            <a:r>
              <a:rPr lang="en-US" altLang="ja-JP" smtClean="0"/>
              <a:t>Conductor</a:t>
            </a:r>
            <a:r>
              <a:rPr lang="ja-JP" altLang="en-US" smtClean="0"/>
              <a:t>実行</a:t>
            </a:r>
            <a:r>
              <a:rPr lang="en-US" altLang="ja-JP" smtClean="0"/>
              <a:t>(1/2)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「</a:t>
            </a:r>
            <a:r>
              <a:rPr lang="en-US" altLang="ja-JP" dirty="0" smtClean="0"/>
              <a:t>Conductor</a:t>
            </a:r>
            <a:r>
              <a:rPr lang="ja-JP" altLang="en-US" dirty="0" smtClean="0"/>
              <a:t>」</a:t>
            </a:r>
            <a:r>
              <a:rPr lang="ja-JP" altLang="en-US" dirty="0"/>
              <a:t>＞</a:t>
            </a:r>
            <a:r>
              <a:rPr lang="ja-JP" altLang="en-US" dirty="0" smtClean="0"/>
              <a:t>「</a:t>
            </a:r>
            <a:r>
              <a:rPr lang="en-US" altLang="ja-JP" dirty="0" smtClean="0"/>
              <a:t>Conductor</a:t>
            </a:r>
            <a:r>
              <a:rPr lang="ja-JP" altLang="en-US" dirty="0" smtClean="0"/>
              <a:t>作業</a:t>
            </a:r>
            <a:r>
              <a:rPr lang="ja-JP" altLang="en-US"/>
              <a:t>実行</a:t>
            </a:r>
            <a:r>
              <a:rPr lang="ja-JP" altLang="en-US" smtClean="0"/>
              <a:t>」へ移動する。</a:t>
            </a:r>
            <a:endParaRPr lang="en-US" altLang="ja-JP" smtClean="0"/>
          </a:p>
          <a:p>
            <a:pPr lvl="1"/>
            <a:r>
              <a:rPr lang="ja-JP" altLang="en-US" smtClean="0"/>
              <a:t>「</a:t>
            </a:r>
            <a:r>
              <a:rPr lang="en-US" altLang="ja-JP" dirty="0" smtClean="0"/>
              <a:t>Conductor[</a:t>
            </a:r>
            <a:r>
              <a:rPr lang="ja-JP" altLang="en-US" dirty="0"/>
              <a:t>一覧</a:t>
            </a:r>
            <a:r>
              <a:rPr lang="en-US" altLang="ja-JP" dirty="0"/>
              <a:t>]</a:t>
            </a:r>
            <a:r>
              <a:rPr lang="ja-JP" altLang="en-US" dirty="0"/>
              <a:t>」</a:t>
            </a:r>
            <a:r>
              <a:rPr lang="ja-JP" altLang="en-US"/>
              <a:t>の</a:t>
            </a:r>
            <a:r>
              <a:rPr lang="ja-JP" altLang="en-US" smtClean="0"/>
              <a:t>「インフラ</a:t>
            </a:r>
            <a:r>
              <a:rPr lang="ja-JP" altLang="en-US"/>
              <a:t>ユーザ</a:t>
            </a:r>
            <a:r>
              <a:rPr lang="ja-JP" altLang="en-US" smtClean="0"/>
              <a:t>ー基盤 </a:t>
            </a:r>
            <a:r>
              <a:rPr lang="en-US" altLang="ja-JP" smtClean="0"/>
              <a:t>/ </a:t>
            </a:r>
            <a:r>
              <a:rPr lang="ja-JP" altLang="en-US" smtClean="0"/>
              <a:t>構築・更新」</a:t>
            </a:r>
            <a:r>
              <a:rPr lang="ja-JP" altLang="en-US"/>
              <a:t>を</a:t>
            </a:r>
            <a:r>
              <a:rPr lang="ja-JP" altLang="en-US" smtClean="0"/>
              <a:t>選択する。</a:t>
            </a:r>
            <a:endParaRPr lang="en-US" altLang="ja-JP" smtClean="0"/>
          </a:p>
          <a:p>
            <a:pPr lvl="1"/>
            <a:r>
              <a:rPr lang="ja-JP" altLang="en-US" smtClean="0"/>
              <a:t>「</a:t>
            </a:r>
            <a:r>
              <a:rPr lang="ja-JP" altLang="en-US" dirty="0"/>
              <a:t>オペレーション</a:t>
            </a:r>
            <a:r>
              <a:rPr lang="en-US" altLang="ja-JP" dirty="0"/>
              <a:t>[</a:t>
            </a:r>
            <a:r>
              <a:rPr lang="ja-JP" altLang="en-US" dirty="0"/>
              <a:t>一覧</a:t>
            </a:r>
            <a:r>
              <a:rPr lang="en-US" altLang="ja-JP" dirty="0"/>
              <a:t>]</a:t>
            </a:r>
            <a:r>
              <a:rPr lang="ja-JP" altLang="en-US"/>
              <a:t>」</a:t>
            </a:r>
            <a:r>
              <a:rPr lang="ja-JP" altLang="en-US" smtClean="0"/>
              <a:t>から「共通オペレーション」を選択する。</a:t>
            </a:r>
            <a:endParaRPr lang="en-US" altLang="ja-JP" dirty="0"/>
          </a:p>
        </p:txBody>
      </p:sp>
      <p:sp>
        <p:nvSpPr>
          <p:cNvPr id="9" name="正方形/長方形 8"/>
          <p:cNvSpPr/>
          <p:nvPr/>
        </p:nvSpPr>
        <p:spPr bwMode="auto">
          <a:xfrm>
            <a:off x="623240" y="3096830"/>
            <a:ext cx="4921504" cy="3321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2" name="円形吹き出し 11"/>
          <p:cNvSpPr/>
          <p:nvPr/>
        </p:nvSpPr>
        <p:spPr bwMode="auto">
          <a:xfrm>
            <a:off x="5809436" y="2530382"/>
            <a:ext cx="432000" cy="432000"/>
          </a:xfrm>
          <a:prstGeom prst="wedgeEllipseCallout">
            <a:avLst>
              <a:gd name="adj1" fmla="val -75574"/>
              <a:gd name="adj2" fmla="val 49920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①</a:t>
            </a:r>
          </a:p>
        </p:txBody>
      </p:sp>
      <p:sp>
        <p:nvSpPr>
          <p:cNvPr id="17" name="正方形/長方形 16"/>
          <p:cNvSpPr/>
          <p:nvPr/>
        </p:nvSpPr>
        <p:spPr bwMode="auto">
          <a:xfrm>
            <a:off x="6747261" y="3121264"/>
            <a:ext cx="4175100" cy="18516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8" name="円形吹き出し 17"/>
          <p:cNvSpPr/>
          <p:nvPr/>
        </p:nvSpPr>
        <p:spPr bwMode="auto">
          <a:xfrm>
            <a:off x="10632630" y="2420860"/>
            <a:ext cx="432000" cy="432000"/>
          </a:xfrm>
          <a:prstGeom prst="wedgeEllipseCallout">
            <a:avLst>
              <a:gd name="adj1" fmla="val -75574"/>
              <a:gd name="adj2" fmla="val 49920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44663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0" y="1655022"/>
            <a:ext cx="7777447" cy="477933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4.</a:t>
            </a:r>
            <a:r>
              <a:rPr lang="ja-JP" altLang="en-US"/>
              <a:t>インフラユーザー基盤</a:t>
            </a:r>
            <a:r>
              <a:rPr lang="en-US" altLang="ja-JP" smtClean="0"/>
              <a:t>(4/5</a:t>
            </a:r>
            <a:r>
              <a:rPr lang="en-US" altLang="ja-JP"/>
              <a:t>)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 bwMode="auto">
          <a:xfrm>
            <a:off x="767260" y="6183640"/>
            <a:ext cx="615840" cy="1821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 bwMode="gray">
          <a:xfrm>
            <a:off x="335201" y="836640"/>
            <a:ext cx="9289289" cy="769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en-US" altLang="ja-JP" kern="0" smtClean="0"/>
              <a:t>Conductor</a:t>
            </a:r>
            <a:r>
              <a:rPr lang="ja-JP" altLang="en-US" kern="0" smtClean="0"/>
              <a:t>実行</a:t>
            </a:r>
            <a:r>
              <a:rPr lang="en-US" altLang="ja-JP" kern="0" smtClean="0"/>
              <a:t>(2/2)</a:t>
            </a:r>
            <a:endParaRPr lang="ja-JP" altLang="en-US" kern="0" smtClean="0"/>
          </a:p>
          <a:p>
            <a:pPr lvl="1"/>
            <a:r>
              <a:rPr lang="ja-JP" altLang="en-US" kern="0" smtClean="0"/>
              <a:t>画面下部の実行</a:t>
            </a:r>
            <a:r>
              <a:rPr lang="ja-JP" altLang="en-US" kern="0"/>
              <a:t>ボタン</a:t>
            </a:r>
            <a:r>
              <a:rPr lang="ja-JP" altLang="en-US" kern="0" smtClean="0"/>
              <a:t>を押下する。</a:t>
            </a:r>
            <a:endParaRPr lang="ja-JP" altLang="en-US" ker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34330" y="4820298"/>
            <a:ext cx="233777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100" smtClean="0">
                <a:solidFill>
                  <a:srgbClr val="00B050"/>
                </a:solidFill>
              </a:rPr>
              <a:t>Teams</a:t>
            </a:r>
            <a:r>
              <a:rPr kumimoji="1" lang="ja-JP" altLang="en-US" sz="1100" smtClean="0">
                <a:solidFill>
                  <a:srgbClr val="00B050"/>
                </a:solidFill>
              </a:rPr>
              <a:t>通知機能を使用する場合は</a:t>
            </a:r>
            <a:endParaRPr kumimoji="1" lang="en-US" altLang="ja-JP" sz="1100" smtClean="0">
              <a:solidFill>
                <a:srgbClr val="00B050"/>
              </a:solidFill>
            </a:endParaRPr>
          </a:p>
          <a:p>
            <a:r>
              <a:rPr kumimoji="1" lang="ja-JP" altLang="en-US" sz="1100" smtClean="0">
                <a:solidFill>
                  <a:srgbClr val="00B050"/>
                </a:solidFill>
              </a:rPr>
              <a:t>スキップを解除する。</a:t>
            </a:r>
            <a:endParaRPr kumimoji="1" lang="ja-JP" altLang="en-US" sz="1100">
              <a:solidFill>
                <a:srgbClr val="00B05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3235055" y="3475070"/>
            <a:ext cx="1512210" cy="523784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8" name="正方形/長方形 7"/>
          <p:cNvSpPr/>
          <p:nvPr/>
        </p:nvSpPr>
        <p:spPr bwMode="auto">
          <a:xfrm>
            <a:off x="3268155" y="4191036"/>
            <a:ext cx="1512210" cy="580129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280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39" y="1446930"/>
            <a:ext cx="7408167" cy="338856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4.</a:t>
            </a:r>
            <a:r>
              <a:rPr lang="ja-JP" altLang="en-US"/>
              <a:t>インフラユーザー基盤</a:t>
            </a:r>
            <a:r>
              <a:rPr lang="en-US" altLang="ja-JP" smtClean="0"/>
              <a:t>(5/5</a:t>
            </a:r>
            <a:r>
              <a:rPr lang="en-US" altLang="ja-JP"/>
              <a:t>)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 bwMode="auto">
          <a:xfrm>
            <a:off x="7161194" y="2091376"/>
            <a:ext cx="519026" cy="17677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 bwMode="gray">
          <a:xfrm>
            <a:off x="623240" y="4976759"/>
            <a:ext cx="10130410" cy="1521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kern="0"/>
              <a:t>スタック</a:t>
            </a:r>
            <a:r>
              <a:rPr lang="ja-JP" altLang="en-US" kern="0" smtClean="0"/>
              <a:t>の確認</a:t>
            </a:r>
          </a:p>
          <a:p>
            <a:pPr lvl="1"/>
            <a:r>
              <a:rPr lang="ja-JP" altLang="en-US" kern="0"/>
              <a:t>実行</a:t>
            </a:r>
            <a:r>
              <a:rPr lang="ja-JP" altLang="en-US" kern="0" smtClean="0"/>
              <a:t>環境アカウントで</a:t>
            </a:r>
            <a:r>
              <a:rPr lang="en-US" altLang="ja-JP" kern="0" smtClean="0"/>
              <a:t>AWS</a:t>
            </a:r>
            <a:r>
              <a:rPr lang="ja-JP" altLang="en-US" kern="0" smtClean="0"/>
              <a:t>マネジメントコンソールへログインする。</a:t>
            </a:r>
            <a:endParaRPr lang="en-US" altLang="ja-JP" kern="0" smtClean="0"/>
          </a:p>
          <a:p>
            <a:pPr lvl="1"/>
            <a:r>
              <a:rPr lang="en-US" altLang="ja-JP" kern="0" smtClean="0"/>
              <a:t>CloudFormation</a:t>
            </a:r>
            <a:r>
              <a:rPr lang="ja-JP" altLang="en-US" kern="0"/>
              <a:t> </a:t>
            </a:r>
            <a:r>
              <a:rPr lang="ja-JP" altLang="en-US" kern="0" smtClean="0"/>
              <a:t>スタック一覧画面へ移動する。</a:t>
            </a:r>
            <a:endParaRPr lang="en-US" altLang="ja-JP" kern="0" smtClean="0"/>
          </a:p>
          <a:p>
            <a:pPr lvl="1"/>
            <a:r>
              <a:rPr lang="ja-JP" altLang="en-US" kern="0"/>
              <a:t>一連</a:t>
            </a:r>
            <a:r>
              <a:rPr lang="ja-JP" altLang="en-US" kern="0" smtClean="0"/>
              <a:t>のスタック、リソースが構築されていることを確認する。</a:t>
            </a:r>
            <a:endParaRPr lang="ja-JP" altLang="en-US" kern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 bwMode="gray">
          <a:xfrm>
            <a:off x="487601" y="769965"/>
            <a:ext cx="10130410" cy="792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kern="0" smtClean="0"/>
              <a:t>実行結果の確認</a:t>
            </a:r>
          </a:p>
          <a:p>
            <a:pPr lvl="1"/>
            <a:r>
              <a:rPr lang="ja-JP" altLang="en-US" kern="0" smtClean="0"/>
              <a:t> </a:t>
            </a:r>
            <a:r>
              <a:rPr lang="en-US" altLang="ja-JP" kern="0" smtClean="0"/>
              <a:t>Status</a:t>
            </a:r>
            <a:r>
              <a:rPr lang="ja-JP" altLang="en-US" kern="0" smtClean="0"/>
              <a:t>に「正常終了」が表示されていることを確認する。</a:t>
            </a:r>
            <a:endParaRPr lang="ja-JP" altLang="en-US" kern="0"/>
          </a:p>
        </p:txBody>
      </p:sp>
    </p:spTree>
    <p:extLst>
      <p:ext uri="{BB962C8B-B14F-4D97-AF65-F5344CB8AC3E}">
        <p14:creationId xmlns:p14="http://schemas.microsoft.com/office/powerpoint/2010/main" val="403853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</a:t>
            </a:r>
            <a:r>
              <a:rPr lang="ja-JP" altLang="en-US" smtClean="0"/>
              <a:t>更新手順 </a:t>
            </a:r>
            <a:r>
              <a:rPr lang="en-US" altLang="ja-JP" smtClean="0"/>
              <a:t>/ 5.</a:t>
            </a:r>
            <a:r>
              <a:rPr kumimoji="1" lang="ja-JP" altLang="en-US" smtClean="0"/>
              <a:t>インフラ管理者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217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0" y="2446537"/>
            <a:ext cx="11469094" cy="1973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5.</a:t>
            </a:r>
            <a:r>
              <a:rPr lang="ja-JP" altLang="en-US"/>
              <a:t>インフラ</a:t>
            </a:r>
            <a:r>
              <a:rPr lang="ja-JP" altLang="en-US" smtClean="0"/>
              <a:t>管理者</a:t>
            </a:r>
            <a:r>
              <a:rPr lang="en-US" altLang="ja-JP" smtClean="0"/>
              <a:t>(1/7)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1152088"/>
          </a:xfrm>
        </p:spPr>
        <p:txBody>
          <a:bodyPr>
            <a:normAutofit/>
          </a:bodyPr>
          <a:lstStyle/>
          <a:p>
            <a:r>
              <a:rPr lang="ja-JP" altLang="en-US" smtClean="0"/>
              <a:t>イン</a:t>
            </a:r>
            <a:r>
              <a:rPr lang="ja-JP" altLang="en-US"/>
              <a:t>フラ</a:t>
            </a:r>
            <a:r>
              <a:rPr kumimoji="1" lang="ja-JP" altLang="en-US" smtClean="0"/>
              <a:t>管理者リストの更新</a:t>
            </a:r>
            <a:endParaRPr kumimoji="1" lang="en-US" altLang="ja-JP" smtClean="0"/>
          </a:p>
          <a:p>
            <a:pPr lvl="1"/>
            <a:r>
              <a:rPr lang="ja-JP" altLang="en-US" smtClean="0"/>
              <a:t>「ユーザーリスト管理」＞「</a:t>
            </a:r>
            <a:r>
              <a:rPr lang="ja-JP" altLang="en-US"/>
              <a:t>インフラ</a:t>
            </a:r>
            <a:r>
              <a:rPr lang="ja-JP" altLang="en-US" smtClean="0"/>
              <a:t>管理者リスト」へ移動する。</a:t>
            </a:r>
            <a:endParaRPr lang="en-US" altLang="ja-JP" smtClean="0"/>
          </a:p>
          <a:p>
            <a:pPr lvl="1"/>
            <a:r>
              <a:rPr lang="ja-JP" altLang="en-US" smtClean="0"/>
              <a:t> 登録済みの</a:t>
            </a:r>
            <a:r>
              <a:rPr lang="en-US" altLang="ja-JP" smtClean="0"/>
              <a:t>ITA</a:t>
            </a:r>
            <a:r>
              <a:rPr lang="ja-JP" altLang="en-US" smtClean="0"/>
              <a:t>ユーザー、</a:t>
            </a:r>
            <a:r>
              <a:rPr lang="en-US" altLang="ja-JP" smtClean="0"/>
              <a:t>IAM</a:t>
            </a:r>
            <a:r>
              <a:rPr lang="ja-JP" altLang="en-US" smtClean="0"/>
              <a:t>ユーザーのログイン情報を必要に応じて更新する。</a:t>
            </a:r>
            <a:endParaRPr lang="en-US" altLang="ja-JP" smtClean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00335" y="2246802"/>
            <a:ext cx="26598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/>
              <a:t>インフラ</a:t>
            </a:r>
            <a:r>
              <a:rPr lang="ja-JP" altLang="en-US" sz="900" smtClean="0"/>
              <a:t>管理者リスト</a:t>
            </a:r>
            <a:endParaRPr kumimoji="1" lang="ja-JP" altLang="en-US" sz="900"/>
          </a:p>
        </p:txBody>
      </p:sp>
      <p:sp>
        <p:nvSpPr>
          <p:cNvPr id="10" name="正方形/長方形 9"/>
          <p:cNvSpPr/>
          <p:nvPr/>
        </p:nvSpPr>
        <p:spPr bwMode="auto">
          <a:xfrm>
            <a:off x="4237830" y="3260132"/>
            <a:ext cx="6480900" cy="4320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2" name="角丸四角形 11"/>
          <p:cNvSpPr/>
          <p:nvPr/>
        </p:nvSpPr>
        <p:spPr bwMode="auto">
          <a:xfrm>
            <a:off x="2999570" y="5247097"/>
            <a:ext cx="5423291" cy="1080150"/>
          </a:xfrm>
          <a:prstGeom prst="roundRect">
            <a:avLst>
              <a:gd name="adj" fmla="val 6291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400" smtClean="0">
                <a:latin typeface="+mn-ea"/>
              </a:rPr>
              <a:t>初期状態の「初回ログイン</a:t>
            </a:r>
            <a:r>
              <a:rPr lang="en-US" altLang="ja-JP" sz="1400" smtClean="0">
                <a:latin typeface="+mn-ea"/>
              </a:rPr>
              <a:t>PW</a:t>
            </a:r>
            <a:r>
              <a:rPr lang="ja-JP" altLang="en-US" sz="1400" smtClean="0">
                <a:latin typeface="+mn-ea"/>
              </a:rPr>
              <a:t>」は以下の通り。</a:t>
            </a:r>
            <a:endParaRPr lang="en-US" altLang="ja-JP" sz="1400" smtClean="0">
              <a:latin typeface="+mn-ea"/>
            </a:endParaRPr>
          </a:p>
          <a:p>
            <a:r>
              <a:rPr lang="en-US" altLang="ja-JP" smtClean="0">
                <a:latin typeface="+mn-ea"/>
              </a:rPr>
              <a:t>ITA</a:t>
            </a:r>
            <a:r>
              <a:rPr lang="ja-JP" altLang="en-US" smtClean="0">
                <a:latin typeface="+mn-ea"/>
              </a:rPr>
              <a:t>ユーザー</a:t>
            </a:r>
            <a:r>
              <a:rPr lang="en-US" altLang="ja-JP" smtClean="0">
                <a:latin typeface="+mn-ea"/>
              </a:rPr>
              <a:t>: ”password”</a:t>
            </a:r>
          </a:p>
          <a:p>
            <a:r>
              <a:rPr lang="en-US" altLang="ja-JP" smtClean="0">
                <a:latin typeface="+mn-ea"/>
              </a:rPr>
              <a:t>IAM</a:t>
            </a:r>
            <a:r>
              <a:rPr lang="ja-JP" altLang="en-US" smtClean="0">
                <a:latin typeface="+mn-ea"/>
              </a:rPr>
              <a:t>ユーザー</a:t>
            </a:r>
            <a:r>
              <a:rPr lang="en-US" altLang="ja-JP" smtClean="0">
                <a:latin typeface="+mn-ea"/>
              </a:rPr>
              <a:t>: “Password!”</a:t>
            </a:r>
            <a:endParaRPr lang="en-US" altLang="ja-JP" sz="1200" smtClean="0">
              <a:latin typeface="+mn-ea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2567510" y="4855349"/>
            <a:ext cx="590327" cy="538818"/>
            <a:chOff x="162795" y="3812178"/>
            <a:chExt cx="565503" cy="549789"/>
          </a:xfrm>
        </p:grpSpPr>
        <p:sp>
          <p:nvSpPr>
            <p:cNvPr id="14" name="円/楕円 44"/>
            <p:cNvSpPr/>
            <p:nvPr/>
          </p:nvSpPr>
          <p:spPr bwMode="auto">
            <a:xfrm>
              <a:off x="162795" y="3812178"/>
              <a:ext cx="565503" cy="549789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41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none" lIns="36000" tIns="72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200" b="1" dirty="0"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233240" y="4033625"/>
              <a:ext cx="424611" cy="106893"/>
            </a:xfrm>
            <a:custGeom>
              <a:avLst/>
              <a:gdLst/>
              <a:ahLst/>
              <a:cxnLst/>
              <a:rect l="l" t="t" r="r" b="b"/>
              <a:pathLst>
                <a:path w="424611" h="106893">
                  <a:moveTo>
                    <a:pt x="20512" y="18247"/>
                  </a:moveTo>
                  <a:cubicBezTo>
                    <a:pt x="20512" y="30003"/>
                    <a:pt x="20512" y="41759"/>
                    <a:pt x="20512" y="53515"/>
                  </a:cubicBezTo>
                  <a:cubicBezTo>
                    <a:pt x="22346" y="53515"/>
                    <a:pt x="24180" y="53515"/>
                    <a:pt x="26015" y="53515"/>
                  </a:cubicBezTo>
                  <a:cubicBezTo>
                    <a:pt x="36354" y="53515"/>
                    <a:pt x="43201" y="51960"/>
                    <a:pt x="46557" y="48851"/>
                  </a:cubicBezTo>
                  <a:cubicBezTo>
                    <a:pt x="49913" y="45742"/>
                    <a:pt x="51591" y="40965"/>
                    <a:pt x="51591" y="34519"/>
                  </a:cubicBezTo>
                  <a:cubicBezTo>
                    <a:pt x="51591" y="29209"/>
                    <a:pt x="49976" y="25169"/>
                    <a:pt x="46745" y="22400"/>
                  </a:cubicBezTo>
                  <a:cubicBezTo>
                    <a:pt x="43514" y="19631"/>
                    <a:pt x="37125" y="18247"/>
                    <a:pt x="27578" y="18247"/>
                  </a:cubicBezTo>
                  <a:cubicBezTo>
                    <a:pt x="25222" y="18247"/>
                    <a:pt x="22867" y="18247"/>
                    <a:pt x="20512" y="18247"/>
                  </a:cubicBezTo>
                  <a:close/>
                  <a:moveTo>
                    <a:pt x="125528" y="16204"/>
                  </a:moveTo>
                  <a:cubicBezTo>
                    <a:pt x="118066" y="16204"/>
                    <a:pt x="112125" y="19450"/>
                    <a:pt x="107706" y="25941"/>
                  </a:cubicBezTo>
                  <a:cubicBezTo>
                    <a:pt x="103287" y="32431"/>
                    <a:pt x="101077" y="41623"/>
                    <a:pt x="101077" y="53515"/>
                  </a:cubicBezTo>
                  <a:cubicBezTo>
                    <a:pt x="101077" y="65362"/>
                    <a:pt x="103287" y="74519"/>
                    <a:pt x="107706" y="80987"/>
                  </a:cubicBezTo>
                  <a:cubicBezTo>
                    <a:pt x="112125" y="87455"/>
                    <a:pt x="118066" y="90689"/>
                    <a:pt x="125528" y="90689"/>
                  </a:cubicBezTo>
                  <a:cubicBezTo>
                    <a:pt x="132949" y="90689"/>
                    <a:pt x="138869" y="87432"/>
                    <a:pt x="143288" y="80919"/>
                  </a:cubicBezTo>
                  <a:cubicBezTo>
                    <a:pt x="147707" y="74405"/>
                    <a:pt x="149917" y="65248"/>
                    <a:pt x="149917" y="53447"/>
                  </a:cubicBezTo>
                  <a:cubicBezTo>
                    <a:pt x="149917" y="41600"/>
                    <a:pt x="147718" y="32431"/>
                    <a:pt x="143319" y="25941"/>
                  </a:cubicBezTo>
                  <a:cubicBezTo>
                    <a:pt x="138921" y="19450"/>
                    <a:pt x="132991" y="16204"/>
                    <a:pt x="125528" y="16204"/>
                  </a:cubicBezTo>
                  <a:close/>
                  <a:moveTo>
                    <a:pt x="342065" y="2111"/>
                  </a:moveTo>
                  <a:cubicBezTo>
                    <a:pt x="369581" y="2111"/>
                    <a:pt x="397096" y="2111"/>
                    <a:pt x="424611" y="2111"/>
                  </a:cubicBezTo>
                  <a:cubicBezTo>
                    <a:pt x="424611" y="7785"/>
                    <a:pt x="424611" y="13458"/>
                    <a:pt x="424611" y="19132"/>
                  </a:cubicBezTo>
                  <a:cubicBezTo>
                    <a:pt x="414293" y="19132"/>
                    <a:pt x="403975" y="19132"/>
                    <a:pt x="393656" y="19132"/>
                  </a:cubicBezTo>
                  <a:cubicBezTo>
                    <a:pt x="393656" y="47660"/>
                    <a:pt x="393656" y="76187"/>
                    <a:pt x="393656" y="104715"/>
                  </a:cubicBezTo>
                  <a:cubicBezTo>
                    <a:pt x="386778" y="104715"/>
                    <a:pt x="379899" y="104715"/>
                    <a:pt x="373020" y="104715"/>
                  </a:cubicBezTo>
                  <a:cubicBezTo>
                    <a:pt x="373020" y="76187"/>
                    <a:pt x="373020" y="47660"/>
                    <a:pt x="373020" y="19132"/>
                  </a:cubicBezTo>
                  <a:cubicBezTo>
                    <a:pt x="362702" y="19132"/>
                    <a:pt x="352384" y="19132"/>
                    <a:pt x="342065" y="19132"/>
                  </a:cubicBezTo>
                  <a:cubicBezTo>
                    <a:pt x="342065" y="13458"/>
                    <a:pt x="342065" y="7785"/>
                    <a:pt x="342065" y="2111"/>
                  </a:cubicBezTo>
                  <a:close/>
                  <a:moveTo>
                    <a:pt x="250806" y="2111"/>
                  </a:moveTo>
                  <a:cubicBezTo>
                    <a:pt x="259144" y="2111"/>
                    <a:pt x="267482" y="2111"/>
                    <a:pt x="275820" y="2111"/>
                  </a:cubicBezTo>
                  <a:cubicBezTo>
                    <a:pt x="288202" y="24216"/>
                    <a:pt x="300584" y="46321"/>
                    <a:pt x="312966" y="68425"/>
                  </a:cubicBezTo>
                  <a:cubicBezTo>
                    <a:pt x="312966" y="46321"/>
                    <a:pt x="312966" y="24216"/>
                    <a:pt x="312966" y="2111"/>
                  </a:cubicBezTo>
                  <a:cubicBezTo>
                    <a:pt x="319344" y="2111"/>
                    <a:pt x="325723" y="2111"/>
                    <a:pt x="332101" y="2111"/>
                  </a:cubicBezTo>
                  <a:cubicBezTo>
                    <a:pt x="332101" y="36312"/>
                    <a:pt x="332101" y="70513"/>
                    <a:pt x="332101" y="104715"/>
                  </a:cubicBezTo>
                  <a:cubicBezTo>
                    <a:pt x="325473" y="104715"/>
                    <a:pt x="318844" y="104715"/>
                    <a:pt x="312215" y="104715"/>
                  </a:cubicBezTo>
                  <a:cubicBezTo>
                    <a:pt x="298124" y="79637"/>
                    <a:pt x="284033" y="54559"/>
                    <a:pt x="269942" y="29481"/>
                  </a:cubicBezTo>
                  <a:cubicBezTo>
                    <a:pt x="269942" y="54559"/>
                    <a:pt x="269942" y="79637"/>
                    <a:pt x="269942" y="104715"/>
                  </a:cubicBezTo>
                  <a:cubicBezTo>
                    <a:pt x="263563" y="104715"/>
                    <a:pt x="257185" y="104715"/>
                    <a:pt x="250806" y="104715"/>
                  </a:cubicBezTo>
                  <a:cubicBezTo>
                    <a:pt x="250806" y="70513"/>
                    <a:pt x="250806" y="36312"/>
                    <a:pt x="250806" y="2111"/>
                  </a:cubicBezTo>
                  <a:close/>
                  <a:moveTo>
                    <a:pt x="182456" y="2111"/>
                  </a:moveTo>
                  <a:cubicBezTo>
                    <a:pt x="199590" y="2111"/>
                    <a:pt x="216725" y="2111"/>
                    <a:pt x="233859" y="2111"/>
                  </a:cubicBezTo>
                  <a:cubicBezTo>
                    <a:pt x="233859" y="7217"/>
                    <a:pt x="233859" y="12324"/>
                    <a:pt x="233859" y="17430"/>
                  </a:cubicBezTo>
                  <a:cubicBezTo>
                    <a:pt x="228731" y="17430"/>
                    <a:pt x="223604" y="17430"/>
                    <a:pt x="218476" y="17430"/>
                  </a:cubicBezTo>
                  <a:cubicBezTo>
                    <a:pt x="218476" y="41418"/>
                    <a:pt x="218476" y="65407"/>
                    <a:pt x="218476" y="89395"/>
                  </a:cubicBezTo>
                  <a:cubicBezTo>
                    <a:pt x="223604" y="89395"/>
                    <a:pt x="228731" y="89395"/>
                    <a:pt x="233859" y="89395"/>
                  </a:cubicBezTo>
                  <a:cubicBezTo>
                    <a:pt x="233859" y="94502"/>
                    <a:pt x="233859" y="99608"/>
                    <a:pt x="233859" y="104715"/>
                  </a:cubicBezTo>
                  <a:cubicBezTo>
                    <a:pt x="216725" y="104715"/>
                    <a:pt x="199590" y="104715"/>
                    <a:pt x="182456" y="104715"/>
                  </a:cubicBezTo>
                  <a:cubicBezTo>
                    <a:pt x="182456" y="99608"/>
                    <a:pt x="182456" y="94502"/>
                    <a:pt x="182456" y="89395"/>
                  </a:cubicBezTo>
                  <a:cubicBezTo>
                    <a:pt x="187584" y="89395"/>
                    <a:pt x="192711" y="89395"/>
                    <a:pt x="197839" y="89395"/>
                  </a:cubicBezTo>
                  <a:cubicBezTo>
                    <a:pt x="197839" y="65407"/>
                    <a:pt x="197839" y="41418"/>
                    <a:pt x="197839" y="17430"/>
                  </a:cubicBezTo>
                  <a:cubicBezTo>
                    <a:pt x="192711" y="17430"/>
                    <a:pt x="187584" y="17430"/>
                    <a:pt x="182456" y="17430"/>
                  </a:cubicBezTo>
                  <a:cubicBezTo>
                    <a:pt x="182456" y="12324"/>
                    <a:pt x="182456" y="7217"/>
                    <a:pt x="182456" y="2111"/>
                  </a:cubicBezTo>
                  <a:close/>
                  <a:moveTo>
                    <a:pt x="0" y="2111"/>
                  </a:moveTo>
                  <a:cubicBezTo>
                    <a:pt x="11882" y="2111"/>
                    <a:pt x="23763" y="2111"/>
                    <a:pt x="35645" y="2111"/>
                  </a:cubicBezTo>
                  <a:cubicBezTo>
                    <a:pt x="47860" y="2111"/>
                    <a:pt x="57136" y="4823"/>
                    <a:pt x="63473" y="10247"/>
                  </a:cubicBezTo>
                  <a:cubicBezTo>
                    <a:pt x="69810" y="15671"/>
                    <a:pt x="72978" y="23603"/>
                    <a:pt x="72978" y="34043"/>
                  </a:cubicBezTo>
                  <a:cubicBezTo>
                    <a:pt x="72978" y="44936"/>
                    <a:pt x="69476" y="53617"/>
                    <a:pt x="62472" y="60085"/>
                  </a:cubicBezTo>
                  <a:cubicBezTo>
                    <a:pt x="55468" y="66553"/>
                    <a:pt x="46338" y="69787"/>
                    <a:pt x="35082" y="69787"/>
                  </a:cubicBezTo>
                  <a:cubicBezTo>
                    <a:pt x="30267" y="69787"/>
                    <a:pt x="25452" y="69787"/>
                    <a:pt x="20637" y="69787"/>
                  </a:cubicBezTo>
                  <a:cubicBezTo>
                    <a:pt x="20637" y="81430"/>
                    <a:pt x="20637" y="93072"/>
                    <a:pt x="20637" y="104715"/>
                  </a:cubicBezTo>
                  <a:cubicBezTo>
                    <a:pt x="13758" y="104715"/>
                    <a:pt x="6879" y="104715"/>
                    <a:pt x="0" y="104715"/>
                  </a:cubicBezTo>
                  <a:cubicBezTo>
                    <a:pt x="0" y="70513"/>
                    <a:pt x="0" y="36312"/>
                    <a:pt x="0" y="2111"/>
                  </a:cubicBezTo>
                  <a:close/>
                  <a:moveTo>
                    <a:pt x="125466" y="0"/>
                  </a:moveTo>
                  <a:cubicBezTo>
                    <a:pt x="139849" y="0"/>
                    <a:pt x="151136" y="4766"/>
                    <a:pt x="159328" y="14298"/>
                  </a:cubicBezTo>
                  <a:cubicBezTo>
                    <a:pt x="167520" y="23830"/>
                    <a:pt x="171616" y="36902"/>
                    <a:pt x="171616" y="53515"/>
                  </a:cubicBezTo>
                  <a:cubicBezTo>
                    <a:pt x="171616" y="69991"/>
                    <a:pt x="167541" y="83007"/>
                    <a:pt x="159391" y="92561"/>
                  </a:cubicBezTo>
                  <a:cubicBezTo>
                    <a:pt x="151240" y="102116"/>
                    <a:pt x="139932" y="106893"/>
                    <a:pt x="125466" y="106893"/>
                  </a:cubicBezTo>
                  <a:cubicBezTo>
                    <a:pt x="111124" y="106893"/>
                    <a:pt x="99858" y="102139"/>
                    <a:pt x="91666" y="92629"/>
                  </a:cubicBezTo>
                  <a:cubicBezTo>
                    <a:pt x="83474" y="83120"/>
                    <a:pt x="79378" y="70082"/>
                    <a:pt x="79378" y="53515"/>
                  </a:cubicBezTo>
                  <a:cubicBezTo>
                    <a:pt x="79378" y="36857"/>
                    <a:pt x="83453" y="23773"/>
                    <a:pt x="91603" y="14264"/>
                  </a:cubicBezTo>
                  <a:cubicBezTo>
                    <a:pt x="99753" y="4755"/>
                    <a:pt x="111041" y="0"/>
                    <a:pt x="1254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12700">
                <a:schemeClr val="accent2">
                  <a:alpha val="84000"/>
                </a:schemeClr>
              </a:glo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solidFill>
                  <a:schemeClr val="bg1"/>
                </a:solidFill>
                <a:effectLst>
                  <a:glow rad="38100">
                    <a:schemeClr val="accent2">
                      <a:alpha val="84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622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53" y="2632934"/>
            <a:ext cx="5627247" cy="28162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11" y="2651471"/>
            <a:ext cx="6055374" cy="15497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5.</a:t>
            </a:r>
            <a:r>
              <a:rPr lang="ja-JP" altLang="en-US"/>
              <a:t>インフラ管理者</a:t>
            </a:r>
            <a:r>
              <a:rPr lang="en-US" altLang="ja-JP" smtClean="0"/>
              <a:t>(2/7)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1656158"/>
          </a:xfrm>
        </p:spPr>
        <p:txBody>
          <a:bodyPr/>
          <a:lstStyle/>
          <a:p>
            <a:r>
              <a:rPr lang="en-US" altLang="ja-JP" smtClean="0"/>
              <a:t>Conductor</a:t>
            </a:r>
            <a:r>
              <a:rPr lang="ja-JP" altLang="en-US" smtClean="0"/>
              <a:t>実行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「</a:t>
            </a:r>
            <a:r>
              <a:rPr lang="en-US" altLang="ja-JP" dirty="0" smtClean="0"/>
              <a:t>Conductor</a:t>
            </a:r>
            <a:r>
              <a:rPr lang="ja-JP" altLang="en-US" dirty="0" smtClean="0"/>
              <a:t>」</a:t>
            </a:r>
            <a:r>
              <a:rPr lang="ja-JP" altLang="en-US" dirty="0"/>
              <a:t>＞</a:t>
            </a:r>
            <a:r>
              <a:rPr lang="ja-JP" altLang="en-US" dirty="0" smtClean="0"/>
              <a:t>「</a:t>
            </a:r>
            <a:r>
              <a:rPr lang="en-US" altLang="ja-JP" dirty="0" smtClean="0"/>
              <a:t>Conductor</a:t>
            </a:r>
            <a:r>
              <a:rPr lang="ja-JP" altLang="en-US" dirty="0" smtClean="0"/>
              <a:t>作業</a:t>
            </a:r>
            <a:r>
              <a:rPr lang="ja-JP" altLang="en-US"/>
              <a:t>実行</a:t>
            </a:r>
            <a:r>
              <a:rPr lang="ja-JP" altLang="en-US" smtClean="0"/>
              <a:t>」へ移動する。</a:t>
            </a:r>
            <a:endParaRPr lang="en-US" altLang="ja-JP" smtClean="0"/>
          </a:p>
          <a:p>
            <a:pPr lvl="1"/>
            <a:r>
              <a:rPr lang="ja-JP" altLang="en-US" smtClean="0"/>
              <a:t>「</a:t>
            </a:r>
            <a:r>
              <a:rPr lang="en-US" altLang="ja-JP" dirty="0" smtClean="0"/>
              <a:t>Conductor[</a:t>
            </a:r>
            <a:r>
              <a:rPr lang="ja-JP" altLang="en-US" dirty="0"/>
              <a:t>一覧</a:t>
            </a:r>
            <a:r>
              <a:rPr lang="en-US" altLang="ja-JP" dirty="0"/>
              <a:t>]</a:t>
            </a:r>
            <a:r>
              <a:rPr lang="ja-JP" altLang="en-US" dirty="0"/>
              <a:t>」</a:t>
            </a:r>
            <a:r>
              <a:rPr lang="ja-JP" altLang="en-US"/>
              <a:t>の</a:t>
            </a:r>
            <a:r>
              <a:rPr lang="ja-JP" altLang="en-US" smtClean="0"/>
              <a:t>「</a:t>
            </a:r>
            <a:r>
              <a:rPr lang="ja-JP" altLang="en-US"/>
              <a:t>インフラ</a:t>
            </a:r>
            <a:r>
              <a:rPr lang="ja-JP" altLang="en-US" smtClean="0"/>
              <a:t>管理者</a:t>
            </a:r>
            <a:r>
              <a:rPr lang="en-US" altLang="ja-JP" smtClean="0"/>
              <a:t>(ITA</a:t>
            </a:r>
            <a:r>
              <a:rPr lang="ja-JP" altLang="en-US" smtClean="0"/>
              <a:t>ユーザー</a:t>
            </a:r>
            <a:r>
              <a:rPr lang="en-US" altLang="ja-JP" smtClean="0"/>
              <a:t>,IAM</a:t>
            </a:r>
            <a:r>
              <a:rPr lang="ja-JP" altLang="en-US" smtClean="0"/>
              <a:t>ユーザー</a:t>
            </a:r>
            <a:r>
              <a:rPr lang="en-US" altLang="ja-JP" smtClean="0"/>
              <a:t>)</a:t>
            </a:r>
            <a:r>
              <a:rPr lang="ja-JP" altLang="en-US" smtClean="0"/>
              <a:t>の作成」</a:t>
            </a:r>
            <a:r>
              <a:rPr lang="ja-JP" altLang="en-US"/>
              <a:t>を</a:t>
            </a:r>
            <a:r>
              <a:rPr lang="ja-JP" altLang="en-US" smtClean="0"/>
              <a:t>選択する。</a:t>
            </a:r>
            <a:endParaRPr lang="en-US" altLang="ja-JP" smtClean="0"/>
          </a:p>
          <a:p>
            <a:pPr lvl="1"/>
            <a:r>
              <a:rPr lang="ja-JP" altLang="en-US" smtClean="0"/>
              <a:t>「</a:t>
            </a:r>
            <a:r>
              <a:rPr lang="ja-JP" altLang="en-US" dirty="0"/>
              <a:t>オペレーション</a:t>
            </a:r>
            <a:r>
              <a:rPr lang="en-US" altLang="ja-JP" dirty="0"/>
              <a:t>[</a:t>
            </a:r>
            <a:r>
              <a:rPr lang="ja-JP" altLang="en-US" dirty="0"/>
              <a:t>一覧</a:t>
            </a:r>
            <a:r>
              <a:rPr lang="en-US" altLang="ja-JP" dirty="0"/>
              <a:t>]</a:t>
            </a:r>
            <a:r>
              <a:rPr lang="ja-JP" altLang="en-US"/>
              <a:t>」</a:t>
            </a:r>
            <a:r>
              <a:rPr lang="ja-JP" altLang="en-US" smtClean="0"/>
              <a:t>から「共通オペレーション」を選択する。</a:t>
            </a:r>
            <a:endParaRPr lang="en-US" altLang="ja-JP" dirty="0"/>
          </a:p>
        </p:txBody>
      </p:sp>
      <p:sp>
        <p:nvSpPr>
          <p:cNvPr id="9" name="正方形/長方形 8"/>
          <p:cNvSpPr/>
          <p:nvPr/>
        </p:nvSpPr>
        <p:spPr bwMode="auto">
          <a:xfrm>
            <a:off x="419531" y="4958771"/>
            <a:ext cx="5542839" cy="2200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2" name="円形吹き出し 11"/>
          <p:cNvSpPr/>
          <p:nvPr/>
        </p:nvSpPr>
        <p:spPr bwMode="auto">
          <a:xfrm>
            <a:off x="6240020" y="5377286"/>
            <a:ext cx="432000" cy="432000"/>
          </a:xfrm>
          <a:prstGeom prst="wedgeEllipseCallout">
            <a:avLst>
              <a:gd name="adj1" fmla="val -81653"/>
              <a:gd name="adj2" fmla="val -43716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①</a:t>
            </a:r>
          </a:p>
        </p:txBody>
      </p:sp>
      <p:sp>
        <p:nvSpPr>
          <p:cNvPr id="17" name="正方形/長方形 16"/>
          <p:cNvSpPr/>
          <p:nvPr/>
        </p:nvSpPr>
        <p:spPr bwMode="auto">
          <a:xfrm>
            <a:off x="6252990" y="3441588"/>
            <a:ext cx="5832810" cy="13143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8" name="円形吹き出し 17"/>
          <p:cNvSpPr/>
          <p:nvPr/>
        </p:nvSpPr>
        <p:spPr bwMode="auto">
          <a:xfrm>
            <a:off x="6888110" y="2614530"/>
            <a:ext cx="432000" cy="432000"/>
          </a:xfrm>
          <a:prstGeom prst="wedgeEllipseCallout">
            <a:avLst>
              <a:gd name="adj1" fmla="val -75574"/>
              <a:gd name="adj2" fmla="val 49920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12179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4">
            <a:extLst>
              <a:ext uri="{FF2B5EF4-FFF2-40B4-BE49-F238E27FC236}">
                <a16:creationId xmlns:a16="http://schemas.microsoft.com/office/drawing/2014/main" id="{F6F656A8-1AAB-7145-B876-5F4982B80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lc="http://schemas.openxmlformats.org/drawingml/2006/lockedCanvas"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3597747" y="4971369"/>
            <a:ext cx="468000" cy="468000"/>
          </a:xfrm>
          <a:prstGeom prst="rect">
            <a:avLst/>
          </a:prstGeom>
        </p:spPr>
      </p:pic>
      <p:sp>
        <p:nvSpPr>
          <p:cNvPr id="8" name="TextBox 52">
            <a:extLst>
              <a:ext uri="{FF2B5EF4-FFF2-40B4-BE49-F238E27FC236}">
                <a16:creationId xmlns:a16="http://schemas.microsoft.com/office/drawing/2014/main" id="{9909CAE5-C47B-904A-83FE-BA92274799A6}"/>
              </a:ext>
            </a:extLst>
          </p:cNvPr>
          <p:cNvSpPr txBox="1"/>
          <p:nvPr/>
        </p:nvSpPr>
        <p:spPr>
          <a:xfrm>
            <a:off x="3240907" y="5474051"/>
            <a:ext cx="12169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smtClean="0"/>
              <a:t>Auto </a:t>
            </a:r>
            <a:r>
              <a:rPr lang="en-US" sz="1100" dirty="0"/>
              <a:t>Scaling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F35D7CEE-E2AA-1544-8955-AF7B4EC85002}"/>
              </a:ext>
            </a:extLst>
          </p:cNvPr>
          <p:cNvSpPr txBox="1"/>
          <p:nvPr/>
        </p:nvSpPr>
        <p:spPr>
          <a:xfrm>
            <a:off x="8326413" y="3248951"/>
            <a:ext cx="12716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smtClean="0"/>
              <a:t>CloudTrail</a:t>
            </a:r>
            <a:endParaRPr lang="en-US" sz="1100" dirty="0"/>
          </a:p>
        </p:txBody>
      </p:sp>
      <p:pic>
        <p:nvPicPr>
          <p:cNvPr id="25" name="Graphic 51">
            <a:extLst>
              <a:ext uri="{FF2B5EF4-FFF2-40B4-BE49-F238E27FC236}">
                <a16:creationId xmlns:a16="http://schemas.microsoft.com/office/drawing/2014/main" id="{C908DA3E-1AF9-E84D-96D9-F3076F3FEBC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lc="http://schemas.openxmlformats.org/drawingml/2006/lockedCanvas"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8732834" y="2764925"/>
            <a:ext cx="468000" cy="468000"/>
          </a:xfrm>
          <a:prstGeom prst="rect">
            <a:avLst/>
          </a:prstGeom>
        </p:spPr>
      </p:pic>
      <p:sp>
        <p:nvSpPr>
          <p:cNvPr id="27" name="TextBox 5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8504070" y="5873608"/>
            <a:ext cx="10890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smtClean="0"/>
              <a:t>CloudWatch</a:t>
            </a:r>
            <a:endParaRPr lang="en-US" sz="1100" dirty="0"/>
          </a:p>
        </p:txBody>
      </p:sp>
      <p:pic>
        <p:nvPicPr>
          <p:cNvPr id="28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lc="http://schemas.openxmlformats.org/drawingml/2006/lockedCanvas"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753960" y="5373734"/>
            <a:ext cx="468000" cy="468000"/>
          </a:xfrm>
          <a:prstGeom prst="rect">
            <a:avLst/>
          </a:prstGeom>
        </p:spPr>
      </p:pic>
      <p:sp>
        <p:nvSpPr>
          <p:cNvPr id="29" name="TextBox 8">
            <a:extLst>
              <a:ext uri="{FF2B5EF4-FFF2-40B4-BE49-F238E27FC236}">
                <a16:creationId xmlns:a16="http://schemas.microsoft.com/office/drawing/2014/main" id="{D7ECF936-B8F2-B944-B1E5-0DC7D3F9AAB9}"/>
              </a:ext>
            </a:extLst>
          </p:cNvPr>
          <p:cNvSpPr txBox="1"/>
          <p:nvPr/>
        </p:nvSpPr>
        <p:spPr>
          <a:xfrm>
            <a:off x="7684437" y="1394815"/>
            <a:ext cx="1064807" cy="239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smtClean="0"/>
              <a:t>GuardDuty</a:t>
            </a:r>
            <a:endParaRPr lang="en-US" sz="1100" dirty="0"/>
          </a:p>
        </p:txBody>
      </p:sp>
      <p:pic>
        <p:nvPicPr>
          <p:cNvPr id="30" name="Graphic 27">
            <a:extLst>
              <a:ext uri="{FF2B5EF4-FFF2-40B4-BE49-F238E27FC236}">
                <a16:creationId xmlns:a16="http://schemas.microsoft.com/office/drawing/2014/main" id="{B736DA18-69AB-1947-9FD4-A2CC5F0EED3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lc="http://schemas.openxmlformats.org/drawingml/2006/lockedCanvas"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7971776" y="932278"/>
            <a:ext cx="492473" cy="468000"/>
          </a:xfrm>
          <a:prstGeom prst="rect">
            <a:avLst/>
          </a:prstGeom>
        </p:spPr>
      </p:pic>
      <p:sp>
        <p:nvSpPr>
          <p:cNvPr id="33" name="TextBox 4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8531459" y="4438145"/>
            <a:ext cx="914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smtClean="0">
                <a:ea typeface="Amazon Ember" panose="020B0603020204020204" pitchFamily="34" charset="0"/>
                <a:cs typeface="Amazon Ember" panose="020B0603020204020204" pitchFamily="34" charset="0"/>
              </a:rPr>
              <a:t>SNS</a:t>
            </a:r>
            <a:endParaRPr lang="en-US" sz="1100" dirty="0"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lc="http://schemas.openxmlformats.org/drawingml/2006/lockedCanvas"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8721421" y="3921352"/>
            <a:ext cx="468000" cy="468000"/>
          </a:xfrm>
          <a:prstGeom prst="rect">
            <a:avLst/>
          </a:prstGeom>
        </p:spPr>
      </p:pic>
      <p:grpSp>
        <p:nvGrpSpPr>
          <p:cNvPr id="55" name="グループ化 54"/>
          <p:cNvGrpSpPr/>
          <p:nvPr/>
        </p:nvGrpSpPr>
        <p:grpSpPr>
          <a:xfrm>
            <a:off x="1540026" y="2583648"/>
            <a:ext cx="6420424" cy="3695134"/>
            <a:chOff x="2871353" y="3457323"/>
            <a:chExt cx="4586294" cy="3286377"/>
          </a:xfrm>
        </p:grpSpPr>
        <p:pic>
          <p:nvPicPr>
            <p:cNvPr id="53" name="Graphic 36">
              <a:extLst>
                <a:ext uri="{FF2B5EF4-FFF2-40B4-BE49-F238E27FC236}">
                  <a16:creationId xmlns:a16="http://schemas.microsoft.com/office/drawing/2014/main" id="{D1E139A0-6B92-0642-9159-E1076FD73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lc="http://schemas.openxmlformats.org/drawingml/2006/lockedCanvas"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871353" y="3468634"/>
              <a:ext cx="225366" cy="235166"/>
            </a:xfrm>
            <a:prstGeom prst="rect">
              <a:avLst/>
            </a:prstGeom>
          </p:spPr>
        </p:pic>
        <p:sp>
          <p:nvSpPr>
            <p:cNvPr id="54" name="Rectangle 29">
              <a:extLst>
                <a:ext uri="{FF2B5EF4-FFF2-40B4-BE49-F238E27FC236}">
                  <a16:creationId xmlns:a16="http://schemas.microsoft.com/office/drawing/2014/main" id="{407F3126-E68E-E849-9685-96BEA82D6413}"/>
                </a:ext>
              </a:extLst>
            </p:cNvPr>
            <p:cNvSpPr/>
            <p:nvPr/>
          </p:nvSpPr>
          <p:spPr>
            <a:xfrm>
              <a:off x="2871353" y="3457323"/>
              <a:ext cx="4586294" cy="3286377"/>
            </a:xfrm>
            <a:prstGeom prst="rect">
              <a:avLst/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ln w="0"/>
                  <a:solidFill>
                    <a:schemeClr val="accent5"/>
                  </a:solidFill>
                </a:rPr>
                <a:t>VPC</a:t>
              </a:r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1058091" y="1835353"/>
            <a:ext cx="8507241" cy="4618067"/>
            <a:chOff x="1423785" y="1467515"/>
            <a:chExt cx="7970093" cy="5276184"/>
          </a:xfrm>
        </p:grpSpPr>
        <p:sp>
          <p:nvSpPr>
            <p:cNvPr id="56" name="Rectangle 32">
              <a:extLst>
                <a:ext uri="{FF2B5EF4-FFF2-40B4-BE49-F238E27FC236}">
                  <a16:creationId xmlns:a16="http://schemas.microsoft.com/office/drawing/2014/main" id="{1D4F0FC7-668E-E64B-A231-B1E7896F3CB6}"/>
                </a:ext>
              </a:extLst>
            </p:cNvPr>
            <p:cNvSpPr/>
            <p:nvPr/>
          </p:nvSpPr>
          <p:spPr>
            <a:xfrm>
              <a:off x="1423785" y="1478726"/>
              <a:ext cx="7970093" cy="5264973"/>
            </a:xfrm>
            <a:prstGeom prst="rect">
              <a:avLst/>
            </a:prstGeom>
            <a:noFill/>
            <a:ln w="12700">
              <a:solidFill>
                <a:schemeClr val="accent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 dirty="0">
                  <a:solidFill>
                    <a:schemeClr val="accent3"/>
                  </a:solidFill>
                </a:rPr>
                <a:t>Region</a:t>
              </a:r>
            </a:p>
          </p:txBody>
        </p:sp>
        <p:pic>
          <p:nvPicPr>
            <p:cNvPr id="57" name="Graphic 48">
              <a:extLst>
                <a:ext uri="{FF2B5EF4-FFF2-40B4-BE49-F238E27FC236}">
                  <a16:creationId xmlns:a16="http://schemas.microsoft.com/office/drawing/2014/main" id="{C479E131-CAE3-B74A-B95D-A24EEB0BA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lc="http://schemas.openxmlformats.org/drawingml/2006/lockedCanvas"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1423785" y="1467515"/>
              <a:ext cx="302132" cy="302132"/>
            </a:xfrm>
            <a:prstGeom prst="rect">
              <a:avLst/>
            </a:prstGeom>
          </p:spPr>
        </p:pic>
      </p:grpSp>
      <p:sp>
        <p:nvSpPr>
          <p:cNvPr id="59" name="Rectangle 36">
            <a:extLst>
              <a:ext uri="{FF2B5EF4-FFF2-40B4-BE49-F238E27FC236}">
                <a16:creationId xmlns:a16="http://schemas.microsoft.com/office/drawing/2014/main" id="{305B98DC-5AF5-3342-A4B1-F62852BC80FE}"/>
              </a:ext>
            </a:extLst>
          </p:cNvPr>
          <p:cNvSpPr/>
          <p:nvPr/>
        </p:nvSpPr>
        <p:spPr>
          <a:xfrm>
            <a:off x="1664769" y="3119990"/>
            <a:ext cx="1595231" cy="2987041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accent3"/>
                </a:solidFill>
              </a:rPr>
              <a:t>Availability </a:t>
            </a:r>
            <a:r>
              <a:rPr lang="en-US" sz="1000" smtClean="0">
                <a:solidFill>
                  <a:schemeClr val="accent3"/>
                </a:solidFill>
              </a:rPr>
              <a:t>Zone1</a:t>
            </a:r>
            <a:endParaRPr lang="en-US" sz="1000" dirty="0">
              <a:solidFill>
                <a:schemeClr val="accent3"/>
              </a:solidFill>
            </a:endParaRPr>
          </a:p>
        </p:txBody>
      </p:sp>
      <p:sp>
        <p:nvSpPr>
          <p:cNvPr id="61" name="Rectangle 43">
            <a:extLst>
              <a:ext uri="{FF2B5EF4-FFF2-40B4-BE49-F238E27FC236}">
                <a16:creationId xmlns:a16="http://schemas.microsoft.com/office/drawing/2014/main" id="{25B2706C-95D8-A94F-9EC8-6497FA7FB136}"/>
              </a:ext>
            </a:extLst>
          </p:cNvPr>
          <p:cNvSpPr/>
          <p:nvPr/>
        </p:nvSpPr>
        <p:spPr>
          <a:xfrm>
            <a:off x="1672893" y="4022881"/>
            <a:ext cx="4339951" cy="1795082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00" dirty="0">
              <a:solidFill>
                <a:srgbClr val="D86613"/>
              </a:solidFill>
            </a:endParaRPr>
          </a:p>
          <a:p>
            <a:pPr algn="ctr"/>
            <a:endParaRPr lang="en-US" sz="10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Auto </a:t>
            </a:r>
            <a:r>
              <a:rPr lang="en-US" sz="1100">
                <a:solidFill>
                  <a:srgbClr val="D86613"/>
                </a:solidFill>
              </a:rPr>
              <a:t>Scaling </a:t>
            </a:r>
            <a:endParaRPr lang="en-US" sz="1100" smtClean="0">
              <a:solidFill>
                <a:srgbClr val="D86613"/>
              </a:solidFill>
            </a:endParaRPr>
          </a:p>
          <a:p>
            <a:pPr algn="ctr"/>
            <a:r>
              <a:rPr lang="en-US" sz="1100" smtClean="0">
                <a:solidFill>
                  <a:srgbClr val="D86613"/>
                </a:solidFill>
              </a:rPr>
              <a:t>Group</a:t>
            </a:r>
            <a:endParaRPr lang="en-US" sz="1100" dirty="0">
              <a:solidFill>
                <a:srgbClr val="D86613"/>
              </a:solidFill>
            </a:endParaRPr>
          </a:p>
        </p:txBody>
      </p:sp>
      <p:sp>
        <p:nvSpPr>
          <p:cNvPr id="64" name="Rectangle 34">
            <a:extLst>
              <a:ext uri="{FF2B5EF4-FFF2-40B4-BE49-F238E27FC236}">
                <a16:creationId xmlns:a16="http://schemas.microsoft.com/office/drawing/2014/main" id="{CE7F7081-419C-2E4F-A999-2923C4338FC0}"/>
              </a:ext>
            </a:extLst>
          </p:cNvPr>
          <p:cNvSpPr/>
          <p:nvPr/>
        </p:nvSpPr>
        <p:spPr>
          <a:xfrm>
            <a:off x="796834" y="836640"/>
            <a:ext cx="9671517" cy="56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68" name="Rectangle 38">
            <a:extLst>
              <a:ext uri="{FF2B5EF4-FFF2-40B4-BE49-F238E27FC236}">
                <a16:creationId xmlns:a16="http://schemas.microsoft.com/office/drawing/2014/main" id="{E25F190B-F12E-614B-827A-566AC09E9D97}"/>
              </a:ext>
            </a:extLst>
          </p:cNvPr>
          <p:cNvSpPr/>
          <p:nvPr/>
        </p:nvSpPr>
        <p:spPr>
          <a:xfrm>
            <a:off x="6247795" y="3607047"/>
            <a:ext cx="1584000" cy="2484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5"/>
                </a:solidFill>
              </a:rPr>
              <a:t>Public subnet</a:t>
            </a:r>
          </a:p>
        </p:txBody>
      </p:sp>
      <p:grpSp>
        <p:nvGrpSpPr>
          <p:cNvPr id="121" name="グループ化 120"/>
          <p:cNvGrpSpPr/>
          <p:nvPr/>
        </p:nvGrpSpPr>
        <p:grpSpPr>
          <a:xfrm>
            <a:off x="10768363" y="3893493"/>
            <a:ext cx="1072750" cy="713310"/>
            <a:chOff x="-59328" y="4644659"/>
            <a:chExt cx="1072750" cy="713310"/>
          </a:xfrm>
        </p:grpSpPr>
        <p:sp>
          <p:nvSpPr>
            <p:cNvPr id="69" name="TextBox 46">
              <a:extLst>
                <a:ext uri="{FF2B5EF4-FFF2-40B4-BE49-F238E27FC236}">
                  <a16:creationId xmlns:a16="http://schemas.microsoft.com/office/drawing/2014/main" id="{6622835C-C4F9-5444-B0EA-8902E6308454}"/>
                </a:ext>
              </a:extLst>
            </p:cNvPr>
            <p:cNvSpPr txBox="1"/>
            <p:nvPr/>
          </p:nvSpPr>
          <p:spPr>
            <a:xfrm>
              <a:off x="-59328" y="5096359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/>
                <a:t>Email</a:t>
              </a:r>
            </a:p>
          </p:txBody>
        </p:sp>
        <p:pic>
          <p:nvPicPr>
            <p:cNvPr id="70" name="Graphic 48">
              <a:extLst>
                <a:ext uri="{FF2B5EF4-FFF2-40B4-BE49-F238E27FC236}">
                  <a16:creationId xmlns:a16="http://schemas.microsoft.com/office/drawing/2014/main" id="{93F0D731-4AE7-5446-9B3F-A56E96362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lc="http://schemas.openxmlformats.org/drawingml/2006/lockedCanvas" xmlns:asvg="http://schemas.microsoft.com/office/drawing/2016/SVG/main" xmlns="" r:embed="rId44"/>
                </a:ext>
              </a:extLst>
            </a:blip>
            <a:stretch>
              <a:fillRect/>
            </a:stretch>
          </p:blipFill>
          <p:spPr>
            <a:xfrm>
              <a:off x="191297" y="4644659"/>
              <a:ext cx="571500" cy="571500"/>
            </a:xfrm>
            <a:prstGeom prst="rect">
              <a:avLst/>
            </a:prstGeom>
          </p:spPr>
        </p:pic>
      </p:grpSp>
      <p:grpSp>
        <p:nvGrpSpPr>
          <p:cNvPr id="120" name="グループ化 119"/>
          <p:cNvGrpSpPr/>
          <p:nvPr/>
        </p:nvGrpSpPr>
        <p:grpSpPr>
          <a:xfrm>
            <a:off x="10768363" y="5534402"/>
            <a:ext cx="1072750" cy="773142"/>
            <a:chOff x="-55130" y="3239359"/>
            <a:chExt cx="1072750" cy="702856"/>
          </a:xfrm>
        </p:grpSpPr>
        <p:pic>
          <p:nvPicPr>
            <p:cNvPr id="71" name="Graphic 49">
              <a:extLst>
                <a:ext uri="{FF2B5EF4-FFF2-40B4-BE49-F238E27FC236}">
                  <a16:creationId xmlns:a16="http://schemas.microsoft.com/office/drawing/2014/main" id="{43C89C6C-4275-2244-93E6-30D96D2FD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96DAC541-7B7A-43D3-8B79-37D633B846F1}">
                  <asvg:svgBlip xmlns:lc="http://schemas.openxmlformats.org/drawingml/2006/lockedCanvas" xmlns:asvg="http://schemas.microsoft.com/office/drawing/2016/SVG/main" xmlns="" r:embed="rId46"/>
                </a:ext>
              </a:extLst>
            </a:blip>
            <a:stretch>
              <a:fillRect/>
            </a:stretch>
          </p:blipFill>
          <p:spPr>
            <a:xfrm>
              <a:off x="219137" y="3239359"/>
              <a:ext cx="469900" cy="469900"/>
            </a:xfrm>
            <a:prstGeom prst="rect">
              <a:avLst/>
            </a:prstGeom>
          </p:spPr>
        </p:pic>
        <p:sp>
          <p:nvSpPr>
            <p:cNvPr id="72" name="TextBox 38">
              <a:extLst>
                <a:ext uri="{FF2B5EF4-FFF2-40B4-BE49-F238E27FC236}">
                  <a16:creationId xmlns:a16="http://schemas.microsoft.com/office/drawing/2014/main" id="{19A327EE-B1A5-7643-A4D5-DCC8A43B5181}"/>
                </a:ext>
              </a:extLst>
            </p:cNvPr>
            <p:cNvSpPr txBox="1"/>
            <p:nvPr/>
          </p:nvSpPr>
          <p:spPr>
            <a:xfrm>
              <a:off x="-55130" y="3680605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solidFill>
                    <a:srgbClr val="232F3E"/>
                  </a:solidFill>
                </a:rPr>
                <a:t>Client</a:t>
              </a:r>
            </a:p>
          </p:txBody>
        </p:sp>
      </p:grpSp>
      <p:grpSp>
        <p:nvGrpSpPr>
          <p:cNvPr id="169" name="グループ化 168"/>
          <p:cNvGrpSpPr/>
          <p:nvPr/>
        </p:nvGrpSpPr>
        <p:grpSpPr>
          <a:xfrm>
            <a:off x="10990163" y="1044803"/>
            <a:ext cx="629150" cy="700259"/>
            <a:chOff x="11256410" y="1668445"/>
            <a:chExt cx="758565" cy="765377"/>
          </a:xfrm>
        </p:grpSpPr>
        <p:pic>
          <p:nvPicPr>
            <p:cNvPr id="88" name="Graphic 41">
              <a:extLst>
                <a:ext uri="{FF2B5EF4-FFF2-40B4-BE49-F238E27FC236}">
                  <a16:creationId xmlns:a16="http://schemas.microsoft.com/office/drawing/2014/main" id="{1A56C62F-612C-5841-B7E7-B15DA92D0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96DAC541-7B7A-43D3-8B79-37D633B846F1}">
                  <asvg:svgBlip xmlns:lc="http://schemas.openxmlformats.org/drawingml/2006/lockedCanvas" xmlns:asvg="http://schemas.microsoft.com/office/drawing/2016/SVG/main" xmlns="" r:embed="rId49"/>
                </a:ext>
              </a:extLst>
            </a:blip>
            <a:stretch>
              <a:fillRect/>
            </a:stretch>
          </p:blipFill>
          <p:spPr>
            <a:xfrm flipH="1">
              <a:off x="11362366" y="1668445"/>
              <a:ext cx="537609" cy="522394"/>
            </a:xfrm>
            <a:prstGeom prst="rect">
              <a:avLst/>
            </a:prstGeom>
          </p:spPr>
        </p:pic>
        <p:sp>
          <p:nvSpPr>
            <p:cNvPr id="89" name="TextBox 93">
              <a:extLst>
                <a:ext uri="{FF2B5EF4-FFF2-40B4-BE49-F238E27FC236}">
                  <a16:creationId xmlns:a16="http://schemas.microsoft.com/office/drawing/2014/main" id="{4EDB2C05-2F10-9C42-9C35-AE4BB249A665}"/>
                </a:ext>
              </a:extLst>
            </p:cNvPr>
            <p:cNvSpPr txBox="1"/>
            <p:nvPr/>
          </p:nvSpPr>
          <p:spPr>
            <a:xfrm>
              <a:off x="11256410" y="2172212"/>
              <a:ext cx="7585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smtClean="0">
                  <a:solidFill>
                    <a:srgbClr val="232F3E"/>
                  </a:solidFill>
                </a:rPr>
                <a:t>Users</a:t>
              </a:r>
              <a:endParaRPr lang="en-US" sz="1100" dirty="0">
                <a:solidFill>
                  <a:srgbClr val="232F3E"/>
                </a:solidFill>
              </a:endParaRPr>
            </a:p>
          </p:txBody>
        </p:sp>
      </p:grpSp>
      <p:grpSp>
        <p:nvGrpSpPr>
          <p:cNvPr id="170" name="グループ化 169"/>
          <p:cNvGrpSpPr/>
          <p:nvPr/>
        </p:nvGrpSpPr>
        <p:grpSpPr>
          <a:xfrm>
            <a:off x="10809872" y="2542069"/>
            <a:ext cx="989732" cy="697676"/>
            <a:chOff x="10470021" y="5286164"/>
            <a:chExt cx="1226983" cy="762553"/>
          </a:xfrm>
        </p:grpSpPr>
        <p:pic>
          <p:nvPicPr>
            <p:cNvPr id="92" name="Graphic 39">
              <a:extLst>
                <a:ext uri="{FF2B5EF4-FFF2-40B4-BE49-F238E27FC236}">
                  <a16:creationId xmlns:a16="http://schemas.microsoft.com/office/drawing/2014/main" id="{6FA71975-EA2D-784E-8A28-738A17320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lc="http://schemas.openxmlformats.org/drawingml/2006/lockedCanvas" xmlns:asvg="http://schemas.microsoft.com/office/drawing/2016/SVG/main" xmlns="" r:embed="rId51"/>
                </a:ext>
              </a:extLst>
            </a:blip>
            <a:stretch>
              <a:fillRect/>
            </a:stretch>
          </p:blipFill>
          <p:spPr>
            <a:xfrm>
              <a:off x="10804744" y="5286164"/>
              <a:ext cx="469900" cy="469900"/>
            </a:xfrm>
            <a:prstGeom prst="rect">
              <a:avLst/>
            </a:prstGeom>
          </p:spPr>
        </p:pic>
        <p:sp>
          <p:nvSpPr>
            <p:cNvPr id="93" name="TextBox 93">
              <a:extLst>
                <a:ext uri="{FF2B5EF4-FFF2-40B4-BE49-F238E27FC236}">
                  <a16:creationId xmlns:a16="http://schemas.microsoft.com/office/drawing/2014/main" id="{4EDB2C05-2F10-9C42-9C35-AE4BB249A665}"/>
                </a:ext>
              </a:extLst>
            </p:cNvPr>
            <p:cNvSpPr txBox="1"/>
            <p:nvPr/>
          </p:nvSpPr>
          <p:spPr>
            <a:xfrm>
              <a:off x="10470021" y="5762780"/>
              <a:ext cx="1226983" cy="285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smtClean="0">
                  <a:solidFill>
                    <a:srgbClr val="232F3E"/>
                  </a:solidFill>
                </a:rPr>
                <a:t>Developer</a:t>
              </a:r>
              <a:endParaRPr lang="en-US" sz="1100" dirty="0">
                <a:solidFill>
                  <a:srgbClr val="232F3E"/>
                </a:solidFill>
              </a:endParaRPr>
            </a:p>
          </p:txBody>
        </p:sp>
      </p:grpSp>
      <p:sp>
        <p:nvSpPr>
          <p:cNvPr id="104" name="Rectangle 36">
            <a:extLst>
              <a:ext uri="{FF2B5EF4-FFF2-40B4-BE49-F238E27FC236}">
                <a16:creationId xmlns:a16="http://schemas.microsoft.com/office/drawing/2014/main" id="{305B98DC-5AF5-3342-A4B1-F62852BC80FE}"/>
              </a:ext>
            </a:extLst>
          </p:cNvPr>
          <p:cNvSpPr/>
          <p:nvPr/>
        </p:nvSpPr>
        <p:spPr>
          <a:xfrm>
            <a:off x="4382276" y="3119990"/>
            <a:ext cx="3468666" cy="2987041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accent3"/>
                </a:solidFill>
              </a:rPr>
              <a:t>Availability </a:t>
            </a:r>
            <a:r>
              <a:rPr lang="en-US" sz="1000" smtClean="0">
                <a:solidFill>
                  <a:schemeClr val="accent3"/>
                </a:solidFill>
              </a:rPr>
              <a:t>Zone2</a:t>
            </a:r>
            <a:endParaRPr lang="en-US" sz="1000" dirty="0">
              <a:solidFill>
                <a:schemeClr val="accent3"/>
              </a:solidFill>
            </a:endParaRPr>
          </a:p>
        </p:txBody>
      </p:sp>
      <p:sp>
        <p:nvSpPr>
          <p:cNvPr id="172" name="楕円 171"/>
          <p:cNvSpPr/>
          <p:nvPr/>
        </p:nvSpPr>
        <p:spPr>
          <a:xfrm>
            <a:off x="10198773" y="1827166"/>
            <a:ext cx="625983" cy="6636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4" name="グループ化 173"/>
          <p:cNvGrpSpPr/>
          <p:nvPr/>
        </p:nvGrpSpPr>
        <p:grpSpPr>
          <a:xfrm>
            <a:off x="9468582" y="2828189"/>
            <a:ext cx="1116000" cy="725250"/>
            <a:chOff x="5827764" y="1588573"/>
            <a:chExt cx="1396712" cy="871211"/>
          </a:xfrm>
        </p:grpSpPr>
        <p:sp>
          <p:nvSpPr>
            <p:cNvPr id="175" name="TextBox 23">
              <a:extLst>
                <a:ext uri="{FF2B5EF4-FFF2-40B4-BE49-F238E27FC236}">
                  <a16:creationId xmlns:a16="http://schemas.microsoft.com/office/drawing/2014/main" id="{0C8A8EB6-B3E5-6943-9744-3D355D468171}"/>
                </a:ext>
              </a:extLst>
            </p:cNvPr>
            <p:cNvSpPr txBox="1"/>
            <p:nvPr/>
          </p:nvSpPr>
          <p:spPr>
            <a:xfrm>
              <a:off x="5827764" y="2164010"/>
              <a:ext cx="1396712" cy="295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smtClean="0">
                  <a:solidFill>
                    <a:srgbClr val="00B050"/>
                  </a:solidFill>
                </a:rPr>
                <a:t>Activity Logs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grpSp>
          <p:nvGrpSpPr>
            <p:cNvPr id="176" name="グループ化 175"/>
            <p:cNvGrpSpPr/>
            <p:nvPr/>
          </p:nvGrpSpPr>
          <p:grpSpPr>
            <a:xfrm>
              <a:off x="6245869" y="1588573"/>
              <a:ext cx="528652" cy="683223"/>
              <a:chOff x="9715679" y="2144854"/>
              <a:chExt cx="602382" cy="774501"/>
            </a:xfrm>
          </p:grpSpPr>
          <p:sp>
            <p:nvSpPr>
              <p:cNvPr id="177" name="TextBox 75">
                <a:extLst>
                  <a:ext uri="{FF2B5EF4-FFF2-40B4-BE49-F238E27FC236}">
                    <a16:creationId xmlns:a16="http://schemas.microsoft.com/office/drawing/2014/main" id="{9ABBCCC2-6A9F-CE45-9C04-D783E79573D6}"/>
                  </a:ext>
                </a:extLst>
              </p:cNvPr>
              <p:cNvSpPr txBox="1"/>
              <p:nvPr/>
            </p:nvSpPr>
            <p:spPr>
              <a:xfrm>
                <a:off x="9715679" y="2584065"/>
                <a:ext cx="602382" cy="335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smtClean="0">
                    <a:solidFill>
                      <a:srgbClr val="00B050"/>
                    </a:solidFill>
                  </a:rPr>
                  <a:t>S3</a:t>
                </a:r>
                <a:endParaRPr lang="en-US" sz="1000" dirty="0">
                  <a:solidFill>
                    <a:srgbClr val="00B050"/>
                  </a:solidFill>
                </a:endParaRPr>
              </a:p>
            </p:txBody>
          </p:sp>
          <p:pic>
            <p:nvPicPr>
              <p:cNvPr id="178" name="Graphic 68">
                <a:extLst>
                  <a:ext uri="{FF2B5EF4-FFF2-40B4-BE49-F238E27FC236}">
                    <a16:creationId xmlns:a16="http://schemas.microsoft.com/office/drawing/2014/main" id="{1BC192AB-8D67-7746-A2C0-E289C568E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96DAC541-7B7A-43D3-8B79-37D633B846F1}">
                    <asvg:svgBlip xmlns:lc="http://schemas.openxmlformats.org/drawingml/2006/lockedCanvas" xmlns:asvg="http://schemas.microsoft.com/office/drawing/2016/SVG/main" xmlns="" r:embed="rId60"/>
                  </a:ext>
                </a:extLst>
              </a:blip>
              <a:stretch>
                <a:fillRect/>
              </a:stretch>
            </p:blipFill>
            <p:spPr>
              <a:xfrm>
                <a:off x="9807893" y="2144854"/>
                <a:ext cx="469900" cy="469900"/>
              </a:xfrm>
              <a:prstGeom prst="rect">
                <a:avLst/>
              </a:prstGeom>
            </p:spPr>
          </p:pic>
        </p:grpSp>
      </p:grpSp>
      <p:cxnSp>
        <p:nvCxnSpPr>
          <p:cNvPr id="194" name="Straight Arrow Connector 30">
            <a:extLst>
              <a:ext uri="{FF2B5EF4-FFF2-40B4-BE49-F238E27FC236}">
                <a16:creationId xmlns:a16="http://schemas.microsoft.com/office/drawing/2014/main" id="{FD7C3AC0-BB5A-3D45-A278-551F61A14EDE}"/>
              </a:ext>
            </a:extLst>
          </p:cNvPr>
          <p:cNvCxnSpPr/>
          <p:nvPr/>
        </p:nvCxnSpPr>
        <p:spPr>
          <a:xfrm flipV="1">
            <a:off x="9468582" y="5749190"/>
            <a:ext cx="1333432" cy="6955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30">
            <a:extLst>
              <a:ext uri="{FF2B5EF4-FFF2-40B4-BE49-F238E27FC236}">
                <a16:creationId xmlns:a16="http://schemas.microsoft.com/office/drawing/2014/main" id="{FD7C3AC0-BB5A-3D45-A278-551F61A14EDE}"/>
              </a:ext>
            </a:extLst>
          </p:cNvPr>
          <p:cNvCxnSpPr/>
          <p:nvPr/>
        </p:nvCxnSpPr>
        <p:spPr>
          <a:xfrm flipH="1" flipV="1">
            <a:off x="9455524" y="4149006"/>
            <a:ext cx="1312839" cy="9434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3">
            <a:extLst>
              <a:ext uri="{FF2B5EF4-FFF2-40B4-BE49-F238E27FC236}">
                <a16:creationId xmlns:a16="http://schemas.microsoft.com/office/drawing/2014/main" id="{0C8A8EB6-B3E5-6943-9744-3D355D468171}"/>
              </a:ext>
            </a:extLst>
          </p:cNvPr>
          <p:cNvSpPr txBox="1"/>
          <p:nvPr/>
        </p:nvSpPr>
        <p:spPr>
          <a:xfrm>
            <a:off x="8897088" y="5072432"/>
            <a:ext cx="6852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smtClean="0">
                <a:solidFill>
                  <a:srgbClr val="FF0000"/>
                </a:solidFill>
              </a:rPr>
              <a:t>Alarm</a:t>
            </a:r>
            <a:endParaRPr lang="en-US" sz="900" dirty="0">
              <a:solidFill>
                <a:srgbClr val="FF0000"/>
              </a:solidFill>
            </a:endParaRPr>
          </a:p>
        </p:txBody>
      </p:sp>
      <p:sp>
        <p:nvSpPr>
          <p:cNvPr id="239" name="Rectangle 28">
            <a:extLst>
              <a:ext uri="{FF2B5EF4-FFF2-40B4-BE49-F238E27FC236}">
                <a16:creationId xmlns:a16="http://schemas.microsoft.com/office/drawing/2014/main" id="{A85485B4-AA18-C048-B92A-A9A0F4372B98}"/>
              </a:ext>
            </a:extLst>
          </p:cNvPr>
          <p:cNvSpPr/>
          <p:nvPr/>
        </p:nvSpPr>
        <p:spPr>
          <a:xfrm>
            <a:off x="1667522" y="3600541"/>
            <a:ext cx="1603909" cy="2499983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>
                <a:solidFill>
                  <a:schemeClr val="accent3"/>
                </a:solidFill>
              </a:rPr>
              <a:t>Private </a:t>
            </a:r>
            <a:r>
              <a:rPr lang="en-US" sz="1000" smtClean="0">
                <a:solidFill>
                  <a:schemeClr val="accent3"/>
                </a:solidFill>
              </a:rPr>
              <a:t>subnet1</a:t>
            </a:r>
            <a:endParaRPr lang="en-US" sz="1000" dirty="0">
              <a:solidFill>
                <a:schemeClr val="accent3"/>
              </a:solidFill>
            </a:endParaRPr>
          </a:p>
        </p:txBody>
      </p:sp>
      <p:grpSp>
        <p:nvGrpSpPr>
          <p:cNvPr id="90" name="グループ化 89"/>
          <p:cNvGrpSpPr/>
          <p:nvPr/>
        </p:nvGrpSpPr>
        <p:grpSpPr>
          <a:xfrm>
            <a:off x="1736008" y="4240595"/>
            <a:ext cx="1180313" cy="1483248"/>
            <a:chOff x="1775194" y="4190528"/>
            <a:chExt cx="1180313" cy="1483248"/>
          </a:xfrm>
        </p:grpSpPr>
        <p:grpSp>
          <p:nvGrpSpPr>
            <p:cNvPr id="240" name="グループ化 239"/>
            <p:cNvGrpSpPr/>
            <p:nvPr/>
          </p:nvGrpSpPr>
          <p:grpSpPr>
            <a:xfrm>
              <a:off x="1775194" y="5041040"/>
              <a:ext cx="517709" cy="632736"/>
              <a:chOff x="5006983" y="4845070"/>
              <a:chExt cx="665970" cy="898893"/>
            </a:xfrm>
          </p:grpSpPr>
          <p:grpSp>
            <p:nvGrpSpPr>
              <p:cNvPr id="247" name="グループ化 246"/>
              <p:cNvGrpSpPr/>
              <p:nvPr/>
            </p:nvGrpSpPr>
            <p:grpSpPr>
              <a:xfrm>
                <a:off x="5006983" y="4845070"/>
                <a:ext cx="665970" cy="665275"/>
                <a:chOff x="5006983" y="4845070"/>
                <a:chExt cx="665970" cy="665275"/>
              </a:xfrm>
            </p:grpSpPr>
            <p:pic>
              <p:nvPicPr>
                <p:cNvPr id="249" name="Graphic 22">
                  <a:extLst>
                    <a:ext uri="{FF2B5EF4-FFF2-40B4-BE49-F238E27FC236}">
                      <a16:creationId xmlns:a16="http://schemas.microsoft.com/office/drawing/2014/main" id="{976FCE5E-3AB8-B541-BE1E-5FB7A13863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1">
                  <a:extLst>
                    <a:ext uri="{96DAC541-7B7A-43D3-8B79-37D633B846F1}">
                      <asvg:svgBlip xmlns:lc="http://schemas.openxmlformats.org/drawingml/2006/lockedCanvas"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06983" y="4845070"/>
                  <a:ext cx="399172" cy="399171"/>
                </a:xfrm>
                <a:prstGeom prst="rect">
                  <a:avLst/>
                </a:prstGeom>
              </p:spPr>
            </p:pic>
            <p:pic>
              <p:nvPicPr>
                <p:cNvPr id="250" name="Graphic 22">
                  <a:extLst>
                    <a:ext uri="{FF2B5EF4-FFF2-40B4-BE49-F238E27FC236}">
                      <a16:creationId xmlns:a16="http://schemas.microsoft.com/office/drawing/2014/main" id="{976FCE5E-3AB8-B541-BE1E-5FB7A13863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1">
                  <a:extLst>
                    <a:ext uri="{96DAC541-7B7A-43D3-8B79-37D633B846F1}">
                      <asvg:svgBlip xmlns:lc="http://schemas.openxmlformats.org/drawingml/2006/lockedCanvas"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29175" y="4974190"/>
                  <a:ext cx="399172" cy="399171"/>
                </a:xfrm>
                <a:prstGeom prst="rect">
                  <a:avLst/>
                </a:prstGeom>
              </p:spPr>
            </p:pic>
            <p:pic>
              <p:nvPicPr>
                <p:cNvPr id="251" name="Graphic 22">
                  <a:extLst>
                    <a:ext uri="{FF2B5EF4-FFF2-40B4-BE49-F238E27FC236}">
                      <a16:creationId xmlns:a16="http://schemas.microsoft.com/office/drawing/2014/main" id="{976FCE5E-3AB8-B541-BE1E-5FB7A13863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1">
                  <a:extLst>
                    <a:ext uri="{96DAC541-7B7A-43D3-8B79-37D633B846F1}">
                      <asvg:svgBlip xmlns:lc="http://schemas.openxmlformats.org/drawingml/2006/lockedCanvas"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3781" y="5111174"/>
                  <a:ext cx="399172" cy="399171"/>
                </a:xfrm>
                <a:prstGeom prst="rect">
                  <a:avLst/>
                </a:prstGeom>
              </p:spPr>
            </p:pic>
          </p:grpSp>
          <p:sp>
            <p:nvSpPr>
              <p:cNvPr id="248" name="TextBox 25">
                <a:extLst>
                  <a:ext uri="{FF2B5EF4-FFF2-40B4-BE49-F238E27FC236}">
                    <a16:creationId xmlns:a16="http://schemas.microsoft.com/office/drawing/2014/main" id="{B441238E-2FC5-B944-B600-89749B5AC47A}"/>
                  </a:ext>
                </a:extLst>
              </p:cNvPr>
              <p:cNvSpPr txBox="1"/>
              <p:nvPr/>
            </p:nvSpPr>
            <p:spPr>
              <a:xfrm>
                <a:off x="5019106" y="5513131"/>
                <a:ext cx="61633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smtClean="0">
                    <a:solidFill>
                      <a:srgbClr val="232F3E"/>
                    </a:solidFill>
                  </a:rPr>
                  <a:t>EBS</a:t>
                </a:r>
              </a:p>
            </p:txBody>
          </p:sp>
        </p:grpSp>
        <p:grpSp>
          <p:nvGrpSpPr>
            <p:cNvPr id="241" name="グループ化 240"/>
            <p:cNvGrpSpPr/>
            <p:nvPr/>
          </p:nvGrpSpPr>
          <p:grpSpPr>
            <a:xfrm>
              <a:off x="2111541" y="4190528"/>
              <a:ext cx="843966" cy="984560"/>
              <a:chOff x="5510847" y="4400143"/>
              <a:chExt cx="753363" cy="871906"/>
            </a:xfrm>
          </p:grpSpPr>
          <p:pic>
            <p:nvPicPr>
              <p:cNvPr id="245" name="Graphic 137">
                <a:extLst>
                  <a:ext uri="{FF2B5EF4-FFF2-40B4-BE49-F238E27FC236}">
                    <a16:creationId xmlns:a16="http://schemas.microsoft.com/office/drawing/2014/main" id="{5B22B109-5C82-FA40-91FB-DE791C44F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2">
                <a:extLst>
                  <a:ext uri="{96DAC541-7B7A-43D3-8B79-37D633B846F1}">
                    <asvg:svgBlip xmlns:lc="http://schemas.openxmlformats.org/drawingml/2006/lockedCanvas" xmlns:asvg="http://schemas.microsoft.com/office/drawing/2016/SVG/main" xmlns="" r:embed="rId64"/>
                  </a:ext>
                </a:extLst>
              </a:blip>
              <a:stretch>
                <a:fillRect/>
              </a:stretch>
            </p:blipFill>
            <p:spPr>
              <a:xfrm>
                <a:off x="5529384" y="4400143"/>
                <a:ext cx="624476" cy="624476"/>
              </a:xfrm>
              <a:prstGeom prst="rect">
                <a:avLst/>
              </a:prstGeom>
            </p:spPr>
          </p:pic>
          <p:sp>
            <p:nvSpPr>
              <p:cNvPr id="246" name="TextBox 25">
                <a:extLst>
                  <a:ext uri="{FF2B5EF4-FFF2-40B4-BE49-F238E27FC236}">
                    <a16:creationId xmlns:a16="http://schemas.microsoft.com/office/drawing/2014/main" id="{B441238E-2FC5-B944-B600-89749B5AC47A}"/>
                  </a:ext>
                </a:extLst>
              </p:cNvPr>
              <p:cNvSpPr txBox="1"/>
              <p:nvPr/>
            </p:nvSpPr>
            <p:spPr>
              <a:xfrm>
                <a:off x="5510847" y="5025828"/>
                <a:ext cx="7533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smtClean="0">
                    <a:solidFill>
                      <a:srgbClr val="232F3E"/>
                    </a:solidFill>
                  </a:rPr>
                  <a:t>Instances</a:t>
                </a:r>
              </a:p>
            </p:txBody>
          </p:sp>
        </p:grpSp>
      </p:grpSp>
      <p:grpSp>
        <p:nvGrpSpPr>
          <p:cNvPr id="254" name="グループ化 253"/>
          <p:cNvGrpSpPr/>
          <p:nvPr/>
        </p:nvGrpSpPr>
        <p:grpSpPr>
          <a:xfrm>
            <a:off x="1963257" y="1044449"/>
            <a:ext cx="1116000" cy="722338"/>
            <a:chOff x="5804350" y="1589717"/>
            <a:chExt cx="1396712" cy="855547"/>
          </a:xfrm>
        </p:grpSpPr>
        <p:sp>
          <p:nvSpPr>
            <p:cNvPr id="255" name="TextBox 23">
              <a:extLst>
                <a:ext uri="{FF2B5EF4-FFF2-40B4-BE49-F238E27FC236}">
                  <a16:creationId xmlns:a16="http://schemas.microsoft.com/office/drawing/2014/main" id="{0C8A8EB6-B3E5-6943-9744-3D355D468171}"/>
                </a:ext>
              </a:extLst>
            </p:cNvPr>
            <p:cNvSpPr txBox="1"/>
            <p:nvPr/>
          </p:nvSpPr>
          <p:spPr>
            <a:xfrm>
              <a:off x="5804350" y="2153637"/>
              <a:ext cx="1396712" cy="291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smtClean="0">
                  <a:solidFill>
                    <a:srgbClr val="00B050"/>
                  </a:solidFill>
                </a:rPr>
                <a:t>Logs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grpSp>
          <p:nvGrpSpPr>
            <p:cNvPr id="256" name="グループ化 255"/>
            <p:cNvGrpSpPr/>
            <p:nvPr/>
          </p:nvGrpSpPr>
          <p:grpSpPr>
            <a:xfrm>
              <a:off x="5926235" y="1589717"/>
              <a:ext cx="1233417" cy="692707"/>
              <a:chOff x="9351465" y="2146155"/>
              <a:chExt cx="1405439" cy="785254"/>
            </a:xfrm>
          </p:grpSpPr>
          <p:sp>
            <p:nvSpPr>
              <p:cNvPr id="257" name="TextBox 75">
                <a:extLst>
                  <a:ext uri="{FF2B5EF4-FFF2-40B4-BE49-F238E27FC236}">
                    <a16:creationId xmlns:a16="http://schemas.microsoft.com/office/drawing/2014/main" id="{9ABBCCC2-6A9F-CE45-9C04-D783E79573D6}"/>
                  </a:ext>
                </a:extLst>
              </p:cNvPr>
              <p:cNvSpPr txBox="1"/>
              <p:nvPr/>
            </p:nvSpPr>
            <p:spPr>
              <a:xfrm>
                <a:off x="9351465" y="2600820"/>
                <a:ext cx="1405439" cy="330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smtClean="0">
                    <a:solidFill>
                      <a:srgbClr val="00B050"/>
                    </a:solidFill>
                  </a:rPr>
                  <a:t>Amason S3</a:t>
                </a:r>
                <a:endParaRPr lang="en-US" sz="1000" dirty="0">
                  <a:solidFill>
                    <a:srgbClr val="00B050"/>
                  </a:solidFill>
                </a:endParaRPr>
              </a:p>
            </p:txBody>
          </p:sp>
          <p:pic>
            <p:nvPicPr>
              <p:cNvPr id="258" name="Graphic 68">
                <a:extLst>
                  <a:ext uri="{FF2B5EF4-FFF2-40B4-BE49-F238E27FC236}">
                    <a16:creationId xmlns:a16="http://schemas.microsoft.com/office/drawing/2014/main" id="{1BC192AB-8D67-7746-A2C0-E289C568E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96DAC541-7B7A-43D3-8B79-37D633B846F1}">
                    <asvg:svgBlip xmlns:lc="http://schemas.openxmlformats.org/drawingml/2006/lockedCanvas" xmlns:asvg="http://schemas.microsoft.com/office/drawing/2016/SVG/main" xmlns="" r:embed="rId60"/>
                  </a:ext>
                </a:extLst>
              </a:blip>
              <a:stretch>
                <a:fillRect/>
              </a:stretch>
            </p:blipFill>
            <p:spPr>
              <a:xfrm>
                <a:off x="9748303" y="2146155"/>
                <a:ext cx="469899" cy="469901"/>
              </a:xfrm>
              <a:prstGeom prst="rect">
                <a:avLst/>
              </a:prstGeom>
            </p:spPr>
          </p:pic>
        </p:grpSp>
      </p:grpSp>
      <p:grpSp>
        <p:nvGrpSpPr>
          <p:cNvPr id="3" name="グループ化 2"/>
          <p:cNvGrpSpPr/>
          <p:nvPr/>
        </p:nvGrpSpPr>
        <p:grpSpPr>
          <a:xfrm>
            <a:off x="6558316" y="4962081"/>
            <a:ext cx="1042144" cy="732047"/>
            <a:chOff x="6610676" y="5160854"/>
            <a:chExt cx="1042144" cy="732047"/>
          </a:xfrm>
        </p:grpSpPr>
        <p:pic>
          <p:nvPicPr>
            <p:cNvPr id="113" name="Graphic 24">
              <a:extLst>
                <a:ext uri="{FF2B5EF4-FFF2-40B4-BE49-F238E27FC236}">
                  <a16:creationId xmlns:a16="http://schemas.microsoft.com/office/drawing/2014/main" id="{DD01F647-5021-2945-A1F9-4FD26EC69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96DAC541-7B7A-43D3-8B79-37D633B846F1}">
                  <asvg:svgBlip xmlns:lc="http://schemas.openxmlformats.org/drawingml/2006/lockedCanvas"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6921254" y="5160854"/>
              <a:ext cx="373034" cy="373034"/>
            </a:xfrm>
            <a:prstGeom prst="rect">
              <a:avLst/>
            </a:prstGeom>
          </p:spPr>
        </p:pic>
        <p:sp>
          <p:nvSpPr>
            <p:cNvPr id="114" name="TextBox 25">
              <a:extLst>
                <a:ext uri="{FF2B5EF4-FFF2-40B4-BE49-F238E27FC236}">
                  <a16:creationId xmlns:a16="http://schemas.microsoft.com/office/drawing/2014/main" id="{B441238E-2FC5-B944-B600-89749B5AC47A}"/>
                </a:ext>
              </a:extLst>
            </p:cNvPr>
            <p:cNvSpPr txBox="1"/>
            <p:nvPr/>
          </p:nvSpPr>
          <p:spPr>
            <a:xfrm>
              <a:off x="6610676" y="5523569"/>
              <a:ext cx="1042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smtClean="0">
                  <a:solidFill>
                    <a:srgbClr val="232F3E"/>
                  </a:solidFill>
                </a:rPr>
                <a:t>Bastion</a:t>
              </a:r>
            </a:p>
            <a:p>
              <a:pPr algn="ctr"/>
              <a:r>
                <a:rPr lang="en-US" sz="900" smtClean="0">
                  <a:solidFill>
                    <a:srgbClr val="232F3E"/>
                  </a:solidFill>
                </a:rPr>
                <a:t>Instance</a:t>
              </a:r>
            </a:p>
          </p:txBody>
        </p:sp>
      </p:grpSp>
      <p:grpSp>
        <p:nvGrpSpPr>
          <p:cNvPr id="159" name="グループ化 158"/>
          <p:cNvGrpSpPr/>
          <p:nvPr/>
        </p:nvGrpSpPr>
        <p:grpSpPr>
          <a:xfrm>
            <a:off x="7207813" y="4942686"/>
            <a:ext cx="498318" cy="363278"/>
            <a:chOff x="7220506" y="1817160"/>
            <a:chExt cx="616334" cy="399171"/>
          </a:xfrm>
        </p:grpSpPr>
        <p:pic>
          <p:nvPicPr>
            <p:cNvPr id="160" name="Graphic 22">
              <a:extLst>
                <a:ext uri="{FF2B5EF4-FFF2-40B4-BE49-F238E27FC236}">
                  <a16:creationId xmlns:a16="http://schemas.microsoft.com/office/drawing/2014/main" id="{976FCE5E-3AB8-B541-BE1E-5FB7A1386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96DAC541-7B7A-43D3-8B79-37D633B846F1}">
                  <asvg:svgBlip xmlns:lc="http://schemas.openxmlformats.org/drawingml/2006/lockedCanvas"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322753" y="1817160"/>
              <a:ext cx="399172" cy="399171"/>
            </a:xfrm>
            <a:prstGeom prst="rect">
              <a:avLst/>
            </a:prstGeom>
          </p:spPr>
        </p:pic>
        <p:sp>
          <p:nvSpPr>
            <p:cNvPr id="161" name="TextBox 25">
              <a:extLst>
                <a:ext uri="{FF2B5EF4-FFF2-40B4-BE49-F238E27FC236}">
                  <a16:creationId xmlns:a16="http://schemas.microsoft.com/office/drawing/2014/main" id="{B441238E-2FC5-B944-B600-89749B5AC47A}"/>
                </a:ext>
              </a:extLst>
            </p:cNvPr>
            <p:cNvSpPr txBox="1"/>
            <p:nvPr/>
          </p:nvSpPr>
          <p:spPr>
            <a:xfrm>
              <a:off x="7220506" y="1961408"/>
              <a:ext cx="6163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smtClean="0">
                  <a:solidFill>
                    <a:srgbClr val="232F3E"/>
                  </a:solidFill>
                </a:rPr>
                <a:t>EBS</a:t>
              </a:r>
            </a:p>
          </p:txBody>
        </p:sp>
      </p:grpSp>
      <p:grpSp>
        <p:nvGrpSpPr>
          <p:cNvPr id="171" name="グループ化 170"/>
          <p:cNvGrpSpPr/>
          <p:nvPr/>
        </p:nvGrpSpPr>
        <p:grpSpPr>
          <a:xfrm>
            <a:off x="6466589" y="4045650"/>
            <a:ext cx="1124206" cy="571288"/>
            <a:chOff x="8414481" y="4560942"/>
            <a:chExt cx="1236442" cy="601612"/>
          </a:xfrm>
        </p:grpSpPr>
        <p:sp>
          <p:nvSpPr>
            <p:cNvPr id="166" name="TextBox 25">
              <a:extLst>
                <a:ext uri="{FF2B5EF4-FFF2-40B4-BE49-F238E27FC236}">
                  <a16:creationId xmlns:a16="http://schemas.microsoft.com/office/drawing/2014/main" id="{517096B6-EF64-C245-A3E7-BEEF81BDCB9C}"/>
                </a:ext>
              </a:extLst>
            </p:cNvPr>
            <p:cNvSpPr txBox="1"/>
            <p:nvPr/>
          </p:nvSpPr>
          <p:spPr>
            <a:xfrm>
              <a:off x="8414481" y="4931722"/>
              <a:ext cx="12364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/>
                <a:t>NAT gateway</a:t>
              </a:r>
            </a:p>
          </p:txBody>
        </p:sp>
        <p:pic>
          <p:nvPicPr>
            <p:cNvPr id="167" name="Graphic 40">
              <a:extLst>
                <a:ext uri="{FF2B5EF4-FFF2-40B4-BE49-F238E27FC236}">
                  <a16:creationId xmlns:a16="http://schemas.microsoft.com/office/drawing/2014/main" id="{C322592C-EAB9-0640-95A5-D8FF5B8E5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lc="http://schemas.openxmlformats.org/drawingml/2006/lockedCanvas"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>
              <a:off x="8824590" y="4560942"/>
              <a:ext cx="396000" cy="396000"/>
            </a:xfrm>
            <a:prstGeom prst="rect">
              <a:avLst/>
            </a:prstGeom>
          </p:spPr>
        </p:pic>
      </p:grpSp>
      <p:grpSp>
        <p:nvGrpSpPr>
          <p:cNvPr id="155" name="グループ化 154"/>
          <p:cNvGrpSpPr/>
          <p:nvPr/>
        </p:nvGrpSpPr>
        <p:grpSpPr>
          <a:xfrm>
            <a:off x="7735113" y="5372949"/>
            <a:ext cx="1116000" cy="725250"/>
            <a:chOff x="5827764" y="1588573"/>
            <a:chExt cx="1396712" cy="871211"/>
          </a:xfrm>
        </p:grpSpPr>
        <p:sp>
          <p:nvSpPr>
            <p:cNvPr id="156" name="TextBox 23">
              <a:extLst>
                <a:ext uri="{FF2B5EF4-FFF2-40B4-BE49-F238E27FC236}">
                  <a16:creationId xmlns:a16="http://schemas.microsoft.com/office/drawing/2014/main" id="{0C8A8EB6-B3E5-6943-9744-3D355D468171}"/>
                </a:ext>
              </a:extLst>
            </p:cNvPr>
            <p:cNvSpPr txBox="1"/>
            <p:nvPr/>
          </p:nvSpPr>
          <p:spPr>
            <a:xfrm>
              <a:off x="5827764" y="2164010"/>
              <a:ext cx="1396712" cy="295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smtClean="0">
                  <a:solidFill>
                    <a:srgbClr val="00B050"/>
                  </a:solidFill>
                </a:rPr>
                <a:t>Logs</a:t>
              </a:r>
              <a:endParaRPr lang="en-US" sz="1000" dirty="0">
                <a:solidFill>
                  <a:srgbClr val="00B050"/>
                </a:solidFill>
              </a:endParaRPr>
            </a:p>
          </p:txBody>
        </p:sp>
        <p:grpSp>
          <p:nvGrpSpPr>
            <p:cNvPr id="158" name="グループ化 157"/>
            <p:cNvGrpSpPr/>
            <p:nvPr/>
          </p:nvGrpSpPr>
          <p:grpSpPr>
            <a:xfrm>
              <a:off x="6245869" y="1588573"/>
              <a:ext cx="528652" cy="683223"/>
              <a:chOff x="9715679" y="2144854"/>
              <a:chExt cx="602382" cy="774501"/>
            </a:xfrm>
          </p:grpSpPr>
          <p:sp>
            <p:nvSpPr>
              <p:cNvPr id="163" name="TextBox 75">
                <a:extLst>
                  <a:ext uri="{FF2B5EF4-FFF2-40B4-BE49-F238E27FC236}">
                    <a16:creationId xmlns:a16="http://schemas.microsoft.com/office/drawing/2014/main" id="{9ABBCCC2-6A9F-CE45-9C04-D783E79573D6}"/>
                  </a:ext>
                </a:extLst>
              </p:cNvPr>
              <p:cNvSpPr txBox="1"/>
              <p:nvPr/>
            </p:nvSpPr>
            <p:spPr>
              <a:xfrm>
                <a:off x="9715679" y="2584065"/>
                <a:ext cx="602382" cy="335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smtClean="0">
                    <a:solidFill>
                      <a:srgbClr val="00B050"/>
                    </a:solidFill>
                  </a:rPr>
                  <a:t>S3</a:t>
                </a:r>
                <a:endParaRPr lang="en-US" sz="1000" dirty="0">
                  <a:solidFill>
                    <a:srgbClr val="00B050"/>
                  </a:solidFill>
                </a:endParaRPr>
              </a:p>
            </p:txBody>
          </p:sp>
          <p:pic>
            <p:nvPicPr>
              <p:cNvPr id="168" name="Graphic 68">
                <a:extLst>
                  <a:ext uri="{FF2B5EF4-FFF2-40B4-BE49-F238E27FC236}">
                    <a16:creationId xmlns:a16="http://schemas.microsoft.com/office/drawing/2014/main" id="{1BC192AB-8D67-7746-A2C0-E289C568E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96DAC541-7B7A-43D3-8B79-37D633B846F1}">
                    <asvg:svgBlip xmlns:lc="http://schemas.openxmlformats.org/drawingml/2006/lockedCanvas" xmlns:asvg="http://schemas.microsoft.com/office/drawing/2016/SVG/main" xmlns="" r:embed="rId60"/>
                  </a:ext>
                </a:extLst>
              </a:blip>
              <a:stretch>
                <a:fillRect/>
              </a:stretch>
            </p:blipFill>
            <p:spPr>
              <a:xfrm>
                <a:off x="9807893" y="2144854"/>
                <a:ext cx="469900" cy="469900"/>
              </a:xfrm>
              <a:prstGeom prst="rect">
                <a:avLst/>
              </a:prstGeom>
            </p:spPr>
          </p:pic>
        </p:grpSp>
      </p:grpSp>
      <p:cxnSp>
        <p:nvCxnSpPr>
          <p:cNvPr id="179" name="Straight Arrow Connector 30">
            <a:extLst>
              <a:ext uri="{FF2B5EF4-FFF2-40B4-BE49-F238E27FC236}">
                <a16:creationId xmlns:a16="http://schemas.microsoft.com/office/drawing/2014/main" id="{FD7C3AC0-BB5A-3D45-A278-551F61A14EDE}"/>
              </a:ext>
            </a:extLst>
          </p:cNvPr>
          <p:cNvCxnSpPr>
            <a:stCxn id="180" idx="3"/>
            <a:endCxn id="123" idx="1"/>
          </p:cNvCxnSpPr>
          <p:nvPr/>
        </p:nvCxnSpPr>
        <p:spPr>
          <a:xfrm flipV="1">
            <a:off x="4036130" y="2121610"/>
            <a:ext cx="6141887" cy="8508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線矢印コネクタ 251"/>
          <p:cNvCxnSpPr>
            <a:endCxn id="61" idx="0"/>
          </p:cNvCxnSpPr>
          <p:nvPr/>
        </p:nvCxnSpPr>
        <p:spPr>
          <a:xfrm>
            <a:off x="3836503" y="2491170"/>
            <a:ext cx="6366" cy="15317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カギ線コネクタ 61"/>
          <p:cNvCxnSpPr>
            <a:stCxn id="27" idx="2"/>
            <a:endCxn id="246" idx="2"/>
          </p:cNvCxnSpPr>
          <p:nvPr/>
        </p:nvCxnSpPr>
        <p:spPr>
          <a:xfrm rot="5400000" flipH="1">
            <a:off x="5316430" y="2403064"/>
            <a:ext cx="910063" cy="6554247"/>
          </a:xfrm>
          <a:prstGeom prst="bentConnector3">
            <a:avLst>
              <a:gd name="adj1" fmla="val -2511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線矢印コネクタ 265"/>
          <p:cNvCxnSpPr/>
          <p:nvPr/>
        </p:nvCxnSpPr>
        <p:spPr>
          <a:xfrm flipH="1" flipV="1">
            <a:off x="5240199" y="5256733"/>
            <a:ext cx="4674" cy="10769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3">
            <a:extLst>
              <a:ext uri="{FF2B5EF4-FFF2-40B4-BE49-F238E27FC236}">
                <a16:creationId xmlns:a16="http://schemas.microsoft.com/office/drawing/2014/main" id="{0C8A8EB6-B3E5-6943-9744-3D355D468171}"/>
              </a:ext>
            </a:extLst>
          </p:cNvPr>
          <p:cNvSpPr txBox="1"/>
          <p:nvPr/>
        </p:nvSpPr>
        <p:spPr>
          <a:xfrm>
            <a:off x="7932728" y="6188019"/>
            <a:ext cx="10263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smtClean="0">
                <a:solidFill>
                  <a:srgbClr val="FF0000"/>
                </a:solidFill>
              </a:rPr>
              <a:t>Monitor</a:t>
            </a:r>
            <a:endParaRPr lang="en-US" sz="900" dirty="0">
              <a:solidFill>
                <a:srgbClr val="FF0000"/>
              </a:solidFill>
            </a:endParaRPr>
          </a:p>
        </p:txBody>
      </p:sp>
      <p:sp>
        <p:nvSpPr>
          <p:cNvPr id="209" name="TextBox 23">
            <a:extLst>
              <a:ext uri="{FF2B5EF4-FFF2-40B4-BE49-F238E27FC236}">
                <a16:creationId xmlns:a16="http://schemas.microsoft.com/office/drawing/2014/main" id="{0C8A8EB6-B3E5-6943-9744-3D355D468171}"/>
              </a:ext>
            </a:extLst>
          </p:cNvPr>
          <p:cNvSpPr txBox="1"/>
          <p:nvPr/>
        </p:nvSpPr>
        <p:spPr>
          <a:xfrm>
            <a:off x="9559119" y="5525313"/>
            <a:ext cx="10263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smtClean="0"/>
              <a:t>Monitor</a:t>
            </a:r>
            <a:endParaRPr lang="en-US" sz="900" dirty="0"/>
          </a:p>
        </p:txBody>
      </p:sp>
      <p:sp>
        <p:nvSpPr>
          <p:cNvPr id="213" name="Freeform 35">
            <a:extLst>
              <a:ext uri="{FF2B5EF4-FFF2-40B4-BE49-F238E27FC236}">
                <a16:creationId xmlns:a16="http://schemas.microsoft.com/office/drawing/2014/main" id="{B0864B18-3C05-1E43-AF34-78AD85833E01}"/>
              </a:ext>
            </a:extLst>
          </p:cNvPr>
          <p:cNvSpPr/>
          <p:nvPr/>
        </p:nvSpPr>
        <p:spPr>
          <a:xfrm rot="10800000" flipH="1">
            <a:off x="10824756" y="1816270"/>
            <a:ext cx="448151" cy="207771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87" name="カギ線コネクタ 286"/>
          <p:cNvCxnSpPr>
            <a:stCxn id="123" idx="1"/>
            <a:endCxn id="167" idx="3"/>
          </p:cNvCxnSpPr>
          <p:nvPr/>
        </p:nvCxnSpPr>
        <p:spPr>
          <a:xfrm rot="10800000" flipV="1">
            <a:off x="7199525" y="2121610"/>
            <a:ext cx="2978492" cy="2173020"/>
          </a:xfrm>
          <a:prstGeom prst="bentConnector3">
            <a:avLst>
              <a:gd name="adj1" fmla="val 64692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8">
            <a:extLst>
              <a:ext uri="{FF2B5EF4-FFF2-40B4-BE49-F238E27FC236}">
                <a16:creationId xmlns:a16="http://schemas.microsoft.com/office/drawing/2014/main" id="{A85485B4-AA18-C048-B92A-A9A0F4372B98}"/>
              </a:ext>
            </a:extLst>
          </p:cNvPr>
          <p:cNvSpPr/>
          <p:nvPr/>
        </p:nvSpPr>
        <p:spPr>
          <a:xfrm>
            <a:off x="4399308" y="3600541"/>
            <a:ext cx="1603909" cy="2499983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>
                <a:solidFill>
                  <a:schemeClr val="accent3"/>
                </a:solidFill>
              </a:rPr>
              <a:t>Private </a:t>
            </a:r>
            <a:r>
              <a:rPr lang="en-US" sz="1000" smtClean="0">
                <a:solidFill>
                  <a:schemeClr val="accent3"/>
                </a:solidFill>
              </a:rPr>
              <a:t>subnet2</a:t>
            </a:r>
            <a:endParaRPr lang="en-US" sz="1000" dirty="0">
              <a:solidFill>
                <a:schemeClr val="accent3"/>
              </a:solidFill>
            </a:endParaRPr>
          </a:p>
        </p:txBody>
      </p:sp>
      <p:grpSp>
        <p:nvGrpSpPr>
          <p:cNvPr id="294" name="グループ化 293"/>
          <p:cNvGrpSpPr/>
          <p:nvPr/>
        </p:nvGrpSpPr>
        <p:grpSpPr>
          <a:xfrm>
            <a:off x="4467794" y="4240595"/>
            <a:ext cx="1180313" cy="1483248"/>
            <a:chOff x="1775194" y="4190528"/>
            <a:chExt cx="1180313" cy="1483248"/>
          </a:xfrm>
        </p:grpSpPr>
        <p:grpSp>
          <p:nvGrpSpPr>
            <p:cNvPr id="295" name="グループ化 294"/>
            <p:cNvGrpSpPr/>
            <p:nvPr/>
          </p:nvGrpSpPr>
          <p:grpSpPr>
            <a:xfrm>
              <a:off x="1775194" y="5041040"/>
              <a:ext cx="517709" cy="632736"/>
              <a:chOff x="5006983" y="4845070"/>
              <a:chExt cx="665970" cy="898893"/>
            </a:xfrm>
          </p:grpSpPr>
          <p:grpSp>
            <p:nvGrpSpPr>
              <p:cNvPr id="302" name="グループ化 301"/>
              <p:cNvGrpSpPr/>
              <p:nvPr/>
            </p:nvGrpSpPr>
            <p:grpSpPr>
              <a:xfrm>
                <a:off x="5006983" y="4845070"/>
                <a:ext cx="665970" cy="665275"/>
                <a:chOff x="5006983" y="4845070"/>
                <a:chExt cx="665970" cy="665275"/>
              </a:xfrm>
            </p:grpSpPr>
            <p:pic>
              <p:nvPicPr>
                <p:cNvPr id="304" name="Graphic 22">
                  <a:extLst>
                    <a:ext uri="{FF2B5EF4-FFF2-40B4-BE49-F238E27FC236}">
                      <a16:creationId xmlns:a16="http://schemas.microsoft.com/office/drawing/2014/main" id="{976FCE5E-3AB8-B541-BE1E-5FB7A13863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1">
                  <a:extLst>
                    <a:ext uri="{96DAC541-7B7A-43D3-8B79-37D633B846F1}">
                      <asvg:svgBlip xmlns:lc="http://schemas.openxmlformats.org/drawingml/2006/lockedCanvas"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06983" y="4845070"/>
                  <a:ext cx="399172" cy="399171"/>
                </a:xfrm>
                <a:prstGeom prst="rect">
                  <a:avLst/>
                </a:prstGeom>
              </p:spPr>
            </p:pic>
            <p:pic>
              <p:nvPicPr>
                <p:cNvPr id="305" name="Graphic 22">
                  <a:extLst>
                    <a:ext uri="{FF2B5EF4-FFF2-40B4-BE49-F238E27FC236}">
                      <a16:creationId xmlns:a16="http://schemas.microsoft.com/office/drawing/2014/main" id="{976FCE5E-3AB8-B541-BE1E-5FB7A13863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1">
                  <a:extLst>
                    <a:ext uri="{96DAC541-7B7A-43D3-8B79-37D633B846F1}">
                      <asvg:svgBlip xmlns:lc="http://schemas.openxmlformats.org/drawingml/2006/lockedCanvas"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29175" y="4974190"/>
                  <a:ext cx="399172" cy="399171"/>
                </a:xfrm>
                <a:prstGeom prst="rect">
                  <a:avLst/>
                </a:prstGeom>
              </p:spPr>
            </p:pic>
            <p:pic>
              <p:nvPicPr>
                <p:cNvPr id="306" name="Graphic 22">
                  <a:extLst>
                    <a:ext uri="{FF2B5EF4-FFF2-40B4-BE49-F238E27FC236}">
                      <a16:creationId xmlns:a16="http://schemas.microsoft.com/office/drawing/2014/main" id="{976FCE5E-3AB8-B541-BE1E-5FB7A13863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1">
                  <a:extLst>
                    <a:ext uri="{96DAC541-7B7A-43D3-8B79-37D633B846F1}">
                      <asvg:svgBlip xmlns:lc="http://schemas.openxmlformats.org/drawingml/2006/lockedCanvas"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3781" y="5111174"/>
                  <a:ext cx="399172" cy="399171"/>
                </a:xfrm>
                <a:prstGeom prst="rect">
                  <a:avLst/>
                </a:prstGeom>
              </p:spPr>
            </p:pic>
          </p:grpSp>
          <p:sp>
            <p:nvSpPr>
              <p:cNvPr id="303" name="TextBox 25">
                <a:extLst>
                  <a:ext uri="{FF2B5EF4-FFF2-40B4-BE49-F238E27FC236}">
                    <a16:creationId xmlns:a16="http://schemas.microsoft.com/office/drawing/2014/main" id="{B441238E-2FC5-B944-B600-89749B5AC47A}"/>
                  </a:ext>
                </a:extLst>
              </p:cNvPr>
              <p:cNvSpPr txBox="1"/>
              <p:nvPr/>
            </p:nvSpPr>
            <p:spPr>
              <a:xfrm>
                <a:off x="5019106" y="5513131"/>
                <a:ext cx="61633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smtClean="0">
                    <a:solidFill>
                      <a:srgbClr val="232F3E"/>
                    </a:solidFill>
                  </a:rPr>
                  <a:t>EBS</a:t>
                </a:r>
              </a:p>
            </p:txBody>
          </p:sp>
        </p:grpSp>
        <p:grpSp>
          <p:nvGrpSpPr>
            <p:cNvPr id="296" name="グループ化 295"/>
            <p:cNvGrpSpPr/>
            <p:nvPr/>
          </p:nvGrpSpPr>
          <p:grpSpPr>
            <a:xfrm>
              <a:off x="2111541" y="4190528"/>
              <a:ext cx="843966" cy="984560"/>
              <a:chOff x="5510847" y="4400143"/>
              <a:chExt cx="753363" cy="871906"/>
            </a:xfrm>
          </p:grpSpPr>
          <p:pic>
            <p:nvPicPr>
              <p:cNvPr id="300" name="Graphic 137">
                <a:extLst>
                  <a:ext uri="{FF2B5EF4-FFF2-40B4-BE49-F238E27FC236}">
                    <a16:creationId xmlns:a16="http://schemas.microsoft.com/office/drawing/2014/main" id="{5B22B109-5C82-FA40-91FB-DE791C44F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2">
                <a:extLst>
                  <a:ext uri="{96DAC541-7B7A-43D3-8B79-37D633B846F1}">
                    <asvg:svgBlip xmlns:lc="http://schemas.openxmlformats.org/drawingml/2006/lockedCanvas" xmlns:asvg="http://schemas.microsoft.com/office/drawing/2016/SVG/main" xmlns="" r:embed="rId64"/>
                  </a:ext>
                </a:extLst>
              </a:blip>
              <a:stretch>
                <a:fillRect/>
              </a:stretch>
            </p:blipFill>
            <p:spPr>
              <a:xfrm>
                <a:off x="5529384" y="4400143"/>
                <a:ext cx="624476" cy="624476"/>
              </a:xfrm>
              <a:prstGeom prst="rect">
                <a:avLst/>
              </a:prstGeom>
            </p:spPr>
          </p:pic>
          <p:sp>
            <p:nvSpPr>
              <p:cNvPr id="301" name="TextBox 25">
                <a:extLst>
                  <a:ext uri="{FF2B5EF4-FFF2-40B4-BE49-F238E27FC236}">
                    <a16:creationId xmlns:a16="http://schemas.microsoft.com/office/drawing/2014/main" id="{B441238E-2FC5-B944-B600-89749B5AC47A}"/>
                  </a:ext>
                </a:extLst>
              </p:cNvPr>
              <p:cNvSpPr txBox="1"/>
              <p:nvPr/>
            </p:nvSpPr>
            <p:spPr>
              <a:xfrm>
                <a:off x="5510847" y="5025828"/>
                <a:ext cx="7533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smtClean="0">
                    <a:solidFill>
                      <a:srgbClr val="232F3E"/>
                    </a:solidFill>
                  </a:rPr>
                  <a:t>Instances</a:t>
                </a:r>
              </a:p>
            </p:txBody>
          </p:sp>
        </p:grpSp>
      </p:grpSp>
      <p:sp>
        <p:nvSpPr>
          <p:cNvPr id="311" name="Freeform 35">
            <a:extLst>
              <a:ext uri="{FF2B5EF4-FFF2-40B4-BE49-F238E27FC236}">
                <a16:creationId xmlns:a16="http://schemas.microsoft.com/office/drawing/2014/main" id="{B0864B18-3C05-1E43-AF34-78AD85833E01}"/>
              </a:ext>
            </a:extLst>
          </p:cNvPr>
          <p:cNvSpPr/>
          <p:nvPr/>
        </p:nvSpPr>
        <p:spPr>
          <a:xfrm rot="10800000" flipH="1" flipV="1">
            <a:off x="10835676" y="2232642"/>
            <a:ext cx="426311" cy="226752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13" name="カギ線コネクタ 312"/>
          <p:cNvCxnSpPr>
            <a:stCxn id="180" idx="1"/>
            <a:endCxn id="255" idx="2"/>
          </p:cNvCxnSpPr>
          <p:nvPr/>
        </p:nvCxnSpPr>
        <p:spPr>
          <a:xfrm rot="10800000">
            <a:off x="2521258" y="1766788"/>
            <a:ext cx="1125499" cy="363331"/>
          </a:xfrm>
          <a:prstGeom prst="bentConnector2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23">
            <a:extLst>
              <a:ext uri="{FF2B5EF4-FFF2-40B4-BE49-F238E27FC236}">
                <a16:creationId xmlns:a16="http://schemas.microsoft.com/office/drawing/2014/main" id="{0C8A8EB6-B3E5-6943-9744-3D355D468171}"/>
              </a:ext>
            </a:extLst>
          </p:cNvPr>
          <p:cNvSpPr txBox="1"/>
          <p:nvPr/>
        </p:nvSpPr>
        <p:spPr>
          <a:xfrm>
            <a:off x="9524332" y="3938680"/>
            <a:ext cx="1082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smtClean="0"/>
              <a:t>Notification</a:t>
            </a:r>
            <a:endParaRPr lang="en-US" sz="900" dirty="0"/>
          </a:p>
        </p:txBody>
      </p:sp>
      <p:cxnSp>
        <p:nvCxnSpPr>
          <p:cNvPr id="326" name="直線矢印コネクタ 325"/>
          <p:cNvCxnSpPr/>
          <p:nvPr/>
        </p:nvCxnSpPr>
        <p:spPr>
          <a:xfrm flipH="1" flipV="1">
            <a:off x="8513562" y="5536337"/>
            <a:ext cx="254876" cy="8053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グループ化 348"/>
          <p:cNvGrpSpPr/>
          <p:nvPr/>
        </p:nvGrpSpPr>
        <p:grpSpPr>
          <a:xfrm>
            <a:off x="3343741" y="1935431"/>
            <a:ext cx="985524" cy="616699"/>
            <a:chOff x="3343741" y="1935431"/>
            <a:chExt cx="985524" cy="616699"/>
          </a:xfrm>
        </p:grpSpPr>
        <p:pic>
          <p:nvPicPr>
            <p:cNvPr id="180" name="Graphic 16">
              <a:extLst>
                <a:ext uri="{FF2B5EF4-FFF2-40B4-BE49-F238E27FC236}">
                  <a16:creationId xmlns:a16="http://schemas.microsoft.com/office/drawing/2014/main" id="{AFF3E384-5323-E34C-B993-B47990807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96DAC541-7B7A-43D3-8B79-37D633B846F1}">
                  <asvg:svgBlip xmlns="" xmlns:asvg="http://schemas.microsoft.com/office/drawing/2016/SVG/main" xmlns:lc="http://schemas.openxmlformats.org/drawingml/2006/lockedCanvas" r:embed="rId20"/>
                </a:ext>
              </a:extLst>
            </a:blip>
            <a:stretch>
              <a:fillRect/>
            </a:stretch>
          </p:blipFill>
          <p:spPr>
            <a:xfrm>
              <a:off x="3646756" y="1935431"/>
              <a:ext cx="389374" cy="389374"/>
            </a:xfrm>
            <a:prstGeom prst="rect">
              <a:avLst/>
            </a:prstGeom>
          </p:spPr>
        </p:pic>
        <p:sp>
          <p:nvSpPr>
            <p:cNvPr id="348" name="TextBox 75">
              <a:extLst>
                <a:ext uri="{FF2B5EF4-FFF2-40B4-BE49-F238E27FC236}">
                  <a16:creationId xmlns:a16="http://schemas.microsoft.com/office/drawing/2014/main" id="{9ABBCCC2-6A9F-CE45-9C04-D783E79573D6}"/>
                </a:ext>
              </a:extLst>
            </p:cNvPr>
            <p:cNvSpPr txBox="1"/>
            <p:nvPr/>
          </p:nvSpPr>
          <p:spPr>
            <a:xfrm>
              <a:off x="3343741" y="2305909"/>
              <a:ext cx="9855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000" smtClean="0"/>
                <a:t>ELB</a:t>
              </a:r>
              <a:endParaRPr lang="en-US" sz="1000" dirty="0"/>
            </a:p>
          </p:txBody>
        </p:sp>
      </p:grpSp>
      <p:sp>
        <p:nvSpPr>
          <p:cNvPr id="157" name="TextBox 23">
            <a:extLst>
              <a:ext uri="{FF2B5EF4-FFF2-40B4-BE49-F238E27FC236}">
                <a16:creationId xmlns:a16="http://schemas.microsoft.com/office/drawing/2014/main" id="{0C8A8EB6-B3E5-6943-9744-3D355D468171}"/>
              </a:ext>
            </a:extLst>
          </p:cNvPr>
          <p:cNvSpPr txBox="1"/>
          <p:nvPr/>
        </p:nvSpPr>
        <p:spPr>
          <a:xfrm>
            <a:off x="2750325" y="1918685"/>
            <a:ext cx="831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smtClean="0">
                <a:solidFill>
                  <a:srgbClr val="00B050"/>
                </a:solidFill>
              </a:rPr>
              <a:t>Access Logs</a:t>
            </a:r>
            <a:endParaRPr lang="en-US" sz="800" dirty="0">
              <a:solidFill>
                <a:srgbClr val="00B050"/>
              </a:solidFill>
            </a:endParaRPr>
          </a:p>
        </p:txBody>
      </p:sp>
      <p:sp>
        <p:nvSpPr>
          <p:cNvPr id="181" name="TextBox 23">
            <a:extLst>
              <a:ext uri="{FF2B5EF4-FFF2-40B4-BE49-F238E27FC236}">
                <a16:creationId xmlns:a16="http://schemas.microsoft.com/office/drawing/2014/main" id="{0C8A8EB6-B3E5-6943-9744-3D355D468171}"/>
              </a:ext>
            </a:extLst>
          </p:cNvPr>
          <p:cNvSpPr txBox="1"/>
          <p:nvPr/>
        </p:nvSpPr>
        <p:spPr>
          <a:xfrm>
            <a:off x="7660466" y="2325426"/>
            <a:ext cx="831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smtClean="0">
                <a:solidFill>
                  <a:srgbClr val="7030A0"/>
                </a:solidFill>
              </a:rPr>
              <a:t>SSH</a:t>
            </a:r>
            <a:endParaRPr lang="en-US" sz="800" dirty="0">
              <a:solidFill>
                <a:srgbClr val="7030A0"/>
              </a:solidFill>
            </a:endParaRPr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7039795" y="4613510"/>
            <a:ext cx="0" cy="29848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23">
            <a:extLst>
              <a:ext uri="{FF2B5EF4-FFF2-40B4-BE49-F238E27FC236}">
                <a16:creationId xmlns:a16="http://schemas.microsoft.com/office/drawing/2014/main" id="{0C8A8EB6-B3E5-6943-9744-3D355D468171}"/>
              </a:ext>
            </a:extLst>
          </p:cNvPr>
          <p:cNvSpPr txBox="1"/>
          <p:nvPr/>
        </p:nvSpPr>
        <p:spPr>
          <a:xfrm>
            <a:off x="7406729" y="1928668"/>
            <a:ext cx="831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smtClean="0">
                <a:solidFill>
                  <a:srgbClr val="7030A0"/>
                </a:solidFill>
              </a:rPr>
              <a:t>HTTPS</a:t>
            </a:r>
            <a:endParaRPr lang="en-US" sz="800" dirty="0">
              <a:solidFill>
                <a:srgbClr val="7030A0"/>
              </a:solidFill>
            </a:endParaRPr>
          </a:p>
        </p:txBody>
      </p:sp>
      <p:cxnSp>
        <p:nvCxnSpPr>
          <p:cNvPr id="183" name="カギ線コネクタ 182"/>
          <p:cNvCxnSpPr>
            <a:stCxn id="113" idx="1"/>
          </p:cNvCxnSpPr>
          <p:nvPr/>
        </p:nvCxnSpPr>
        <p:spPr>
          <a:xfrm rot="10800000">
            <a:off x="5619272" y="4760314"/>
            <a:ext cx="1249623" cy="388285"/>
          </a:xfrm>
          <a:prstGeom prst="bentConnector3">
            <a:avLst>
              <a:gd name="adj1" fmla="val 16026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Graphic 19">
            <a:extLst>
              <a:ext uri="{FF2B5EF4-FFF2-40B4-BE49-F238E27FC236}">
                <a16:creationId xmlns:a16="http://schemas.microsoft.com/office/drawing/2014/main" id="{454AE138-0809-1848-9E6B-0A03D6155F1C}"/>
              </a:ext>
            </a:extLst>
          </p:cNvPr>
          <p:cNvPicPr>
            <a:picLocks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363" y="932278"/>
            <a:ext cx="468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" name="TextBox 12">
            <a:extLst>
              <a:ext uri="{FF2B5EF4-FFF2-40B4-BE49-F238E27FC236}">
                <a16:creationId xmlns:a16="http://schemas.microsoft.com/office/drawing/2014/main" id="{B471C867-72B4-C04A-AD52-3C73B832D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338" y="1400257"/>
            <a:ext cx="1427563" cy="239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AWS Security Hub</a:t>
            </a:r>
          </a:p>
        </p:txBody>
      </p:sp>
      <p:pic>
        <p:nvPicPr>
          <p:cNvPr id="187" name="Graphic 8">
            <a:extLst>
              <a:ext uri="{FF2B5EF4-FFF2-40B4-BE49-F238E27FC236}">
                <a16:creationId xmlns:a16="http://schemas.microsoft.com/office/drawing/2014/main" id="{DB012686-D413-7A47-9F5C-67C2A942C485}"/>
              </a:ext>
            </a:extLst>
          </p:cNvPr>
          <p:cNvPicPr>
            <a:picLocks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83" y="932278"/>
            <a:ext cx="468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8" name="TextBox 11">
            <a:extLst>
              <a:ext uri="{FF2B5EF4-FFF2-40B4-BE49-F238E27FC236}">
                <a16:creationId xmlns:a16="http://schemas.microsoft.com/office/drawing/2014/main" id="{5C8E566C-437D-8746-8A1B-F8B7B419C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979" y="1400257"/>
            <a:ext cx="1110784" cy="239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AWS Config</a:t>
            </a:r>
          </a:p>
        </p:txBody>
      </p:sp>
      <p:pic>
        <p:nvPicPr>
          <p:cNvPr id="189" name="Graphic 8">
            <a:extLst>
              <a:ext uri="{FF2B5EF4-FFF2-40B4-BE49-F238E27FC236}">
                <a16:creationId xmlns:a16="http://schemas.microsoft.com/office/drawing/2014/main" id="{BCE2E1E0-C343-8D49-A626-A57A656C8829}"/>
              </a:ext>
            </a:extLst>
          </p:cNvPr>
          <p:cNvPicPr>
            <a:picLocks noChangeArrowheads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690" y="932278"/>
            <a:ext cx="468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TextBox 11">
            <a:extLst>
              <a:ext uri="{FF2B5EF4-FFF2-40B4-BE49-F238E27FC236}">
                <a16:creationId xmlns:a16="http://schemas.microsoft.com/office/drawing/2014/main" id="{9F10FCAD-62F6-EF4D-B490-683D2FF31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9766" y="1426858"/>
            <a:ext cx="876029" cy="239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AWS WAF</a:t>
            </a:r>
          </a:p>
        </p:txBody>
      </p:sp>
      <p:pic>
        <p:nvPicPr>
          <p:cNvPr id="191" name="Graphic 7">
            <a:extLst>
              <a:ext uri="{FF2B5EF4-FFF2-40B4-BE49-F238E27FC236}">
                <a16:creationId xmlns:a16="http://schemas.microsoft.com/office/drawing/2014/main" id="{FF2CDAD4-9730-6B45-84C1-95910C9B0255}"/>
              </a:ext>
            </a:extLst>
          </p:cNvPr>
          <p:cNvPicPr>
            <a:picLocks noChangeArrowheads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486" y="932278"/>
            <a:ext cx="468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TextBox 9">
            <a:extLst>
              <a:ext uri="{FF2B5EF4-FFF2-40B4-BE49-F238E27FC236}">
                <a16:creationId xmlns:a16="http://schemas.microsoft.com/office/drawing/2014/main" id="{E2DD4224-BAAD-6444-B376-42C382612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1027" y="1408839"/>
            <a:ext cx="1642084" cy="239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AWS Trusted Advisor</a:t>
            </a:r>
          </a:p>
        </p:txBody>
      </p:sp>
      <p:cxnSp>
        <p:nvCxnSpPr>
          <p:cNvPr id="12" name="カギ線コネクタ 11"/>
          <p:cNvCxnSpPr>
            <a:stCxn id="189" idx="1"/>
            <a:endCxn id="180" idx="0"/>
          </p:cNvCxnSpPr>
          <p:nvPr/>
        </p:nvCxnSpPr>
        <p:spPr>
          <a:xfrm rot="10800000" flipV="1">
            <a:off x="3841444" y="1166277"/>
            <a:ext cx="320247" cy="769153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グループ化 13"/>
          <p:cNvGrpSpPr/>
          <p:nvPr/>
        </p:nvGrpSpPr>
        <p:grpSpPr>
          <a:xfrm>
            <a:off x="5901309" y="1015769"/>
            <a:ext cx="831124" cy="290008"/>
            <a:chOff x="5901309" y="926133"/>
            <a:chExt cx="831124" cy="290008"/>
          </a:xfrm>
        </p:grpSpPr>
        <p:sp>
          <p:nvSpPr>
            <p:cNvPr id="136" name="下矢印 135"/>
            <p:cNvSpPr/>
            <p:nvPr/>
          </p:nvSpPr>
          <p:spPr>
            <a:xfrm rot="16200000">
              <a:off x="6176587" y="803925"/>
              <a:ext cx="290008" cy="534424"/>
            </a:xfrm>
            <a:prstGeom prst="down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8" name="TextBox 23">
              <a:extLst>
                <a:ext uri="{FF2B5EF4-FFF2-40B4-BE49-F238E27FC236}">
                  <a16:creationId xmlns:a16="http://schemas.microsoft.com/office/drawing/2014/main" id="{0C8A8EB6-B3E5-6943-9744-3D355D468171}"/>
                </a:ext>
              </a:extLst>
            </p:cNvPr>
            <p:cNvSpPr txBox="1"/>
            <p:nvPr/>
          </p:nvSpPr>
          <p:spPr>
            <a:xfrm>
              <a:off x="5901309" y="982325"/>
              <a:ext cx="8311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ja-JP" altLang="en-US" sz="800">
                  <a:solidFill>
                    <a:srgbClr val="FF0000"/>
                  </a:solidFill>
                </a:rPr>
                <a:t>可視化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7209007" y="1023892"/>
            <a:ext cx="831124" cy="301578"/>
            <a:chOff x="7209007" y="934256"/>
            <a:chExt cx="831124" cy="301578"/>
          </a:xfrm>
        </p:grpSpPr>
        <p:sp>
          <p:nvSpPr>
            <p:cNvPr id="139" name="下矢印 138"/>
            <p:cNvSpPr/>
            <p:nvPr/>
          </p:nvSpPr>
          <p:spPr>
            <a:xfrm rot="16200000" flipV="1">
              <a:off x="7470111" y="830779"/>
              <a:ext cx="301578" cy="508531"/>
            </a:xfrm>
            <a:prstGeom prst="down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0" name="TextBox 23">
              <a:extLst>
                <a:ext uri="{FF2B5EF4-FFF2-40B4-BE49-F238E27FC236}">
                  <a16:creationId xmlns:a16="http://schemas.microsoft.com/office/drawing/2014/main" id="{0C8A8EB6-B3E5-6943-9744-3D355D468171}"/>
                </a:ext>
              </a:extLst>
            </p:cNvPr>
            <p:cNvSpPr txBox="1"/>
            <p:nvPr/>
          </p:nvSpPr>
          <p:spPr>
            <a:xfrm>
              <a:off x="7209007" y="1001135"/>
              <a:ext cx="8311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ja-JP" altLang="en-US" sz="800">
                  <a:solidFill>
                    <a:srgbClr val="FF0000"/>
                  </a:solidFill>
                </a:rPr>
                <a:t>可視化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41" name="TextBox 23">
            <a:extLst>
              <a:ext uri="{FF2B5EF4-FFF2-40B4-BE49-F238E27FC236}">
                <a16:creationId xmlns:a16="http://schemas.microsoft.com/office/drawing/2014/main" id="{0C8A8EB6-B3E5-6943-9744-3D355D468171}"/>
              </a:ext>
            </a:extLst>
          </p:cNvPr>
          <p:cNvSpPr txBox="1"/>
          <p:nvPr/>
        </p:nvSpPr>
        <p:spPr>
          <a:xfrm>
            <a:off x="5207463" y="1554103"/>
            <a:ext cx="831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900" smtClean="0">
                <a:solidFill>
                  <a:srgbClr val="FF0000"/>
                </a:solidFill>
              </a:rPr>
              <a:t>[</a:t>
            </a:r>
            <a:r>
              <a:rPr lang="ja-JP" altLang="en-US" sz="900">
                <a:solidFill>
                  <a:srgbClr val="FF0000"/>
                </a:solidFill>
              </a:rPr>
              <a:t>変更</a:t>
            </a:r>
            <a:r>
              <a:rPr lang="ja-JP" altLang="en-US" sz="900" smtClean="0">
                <a:solidFill>
                  <a:srgbClr val="FF0000"/>
                </a:solidFill>
              </a:rPr>
              <a:t>管理</a:t>
            </a:r>
            <a:r>
              <a:rPr lang="en-US" altLang="ja-JP" sz="900" smtClean="0">
                <a:solidFill>
                  <a:srgbClr val="FF0000"/>
                </a:solidFill>
              </a:rPr>
              <a:t>]</a:t>
            </a:r>
            <a:endParaRPr lang="en-US" sz="900" dirty="0">
              <a:solidFill>
                <a:srgbClr val="FF0000"/>
              </a:solidFill>
            </a:endParaRPr>
          </a:p>
        </p:txBody>
      </p:sp>
      <p:sp>
        <p:nvSpPr>
          <p:cNvPr id="142" name="TextBox 23">
            <a:extLst>
              <a:ext uri="{FF2B5EF4-FFF2-40B4-BE49-F238E27FC236}">
                <a16:creationId xmlns:a16="http://schemas.microsoft.com/office/drawing/2014/main" id="{0C8A8EB6-B3E5-6943-9744-3D355D468171}"/>
              </a:ext>
            </a:extLst>
          </p:cNvPr>
          <p:cNvSpPr txBox="1"/>
          <p:nvPr/>
        </p:nvSpPr>
        <p:spPr>
          <a:xfrm>
            <a:off x="7843052" y="1563004"/>
            <a:ext cx="831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900" smtClean="0">
                <a:solidFill>
                  <a:srgbClr val="FF0000"/>
                </a:solidFill>
              </a:rPr>
              <a:t>[</a:t>
            </a:r>
            <a:r>
              <a:rPr lang="ja-JP" altLang="en-US" sz="900" smtClean="0">
                <a:solidFill>
                  <a:srgbClr val="FF0000"/>
                </a:solidFill>
              </a:rPr>
              <a:t>脅威検知</a:t>
            </a:r>
            <a:r>
              <a:rPr lang="en-US" altLang="ja-JP" sz="900" smtClean="0">
                <a:solidFill>
                  <a:srgbClr val="FF0000"/>
                </a:solidFill>
              </a:rPr>
              <a:t>]</a:t>
            </a:r>
            <a:endParaRPr lang="en-US" sz="900" dirty="0">
              <a:solidFill>
                <a:srgbClr val="FF0000"/>
              </a:solidFill>
            </a:endParaRPr>
          </a:p>
        </p:txBody>
      </p:sp>
      <p:sp>
        <p:nvSpPr>
          <p:cNvPr id="143" name="TextBox 23">
            <a:extLst>
              <a:ext uri="{FF2B5EF4-FFF2-40B4-BE49-F238E27FC236}">
                <a16:creationId xmlns:a16="http://schemas.microsoft.com/office/drawing/2014/main" id="{0C8A8EB6-B3E5-6943-9744-3D355D468171}"/>
              </a:ext>
            </a:extLst>
          </p:cNvPr>
          <p:cNvSpPr txBox="1"/>
          <p:nvPr/>
        </p:nvSpPr>
        <p:spPr>
          <a:xfrm>
            <a:off x="9229080" y="1559815"/>
            <a:ext cx="831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900" smtClean="0">
                <a:solidFill>
                  <a:srgbClr val="FF0000"/>
                </a:solidFill>
              </a:rPr>
              <a:t>[</a:t>
            </a:r>
            <a:r>
              <a:rPr lang="ja-JP" altLang="en-US" sz="900" smtClean="0">
                <a:solidFill>
                  <a:srgbClr val="FF0000"/>
                </a:solidFill>
              </a:rPr>
              <a:t>最適化</a:t>
            </a:r>
            <a:r>
              <a:rPr lang="en-US" altLang="ja-JP" sz="900" smtClean="0">
                <a:solidFill>
                  <a:srgbClr val="FF0000"/>
                </a:solidFill>
              </a:rPr>
              <a:t>]</a:t>
            </a:r>
            <a:endParaRPr lang="en-US" sz="900" dirty="0">
              <a:solidFill>
                <a:srgbClr val="FF0000"/>
              </a:solidFill>
            </a:endParaRPr>
          </a:p>
        </p:txBody>
      </p:sp>
      <p:sp>
        <p:nvSpPr>
          <p:cNvPr id="144" name="TextBox 23">
            <a:extLst>
              <a:ext uri="{FF2B5EF4-FFF2-40B4-BE49-F238E27FC236}">
                <a16:creationId xmlns:a16="http://schemas.microsoft.com/office/drawing/2014/main" id="{0C8A8EB6-B3E5-6943-9744-3D355D468171}"/>
              </a:ext>
            </a:extLst>
          </p:cNvPr>
          <p:cNvSpPr txBox="1"/>
          <p:nvPr/>
        </p:nvSpPr>
        <p:spPr>
          <a:xfrm>
            <a:off x="5977781" y="4557477"/>
            <a:ext cx="831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smtClean="0">
                <a:solidFill>
                  <a:srgbClr val="7030A0"/>
                </a:solidFill>
              </a:rPr>
              <a:t>SSH</a:t>
            </a:r>
            <a:endParaRPr lang="en-US" sz="800" dirty="0">
              <a:solidFill>
                <a:srgbClr val="7030A0"/>
              </a:solidFill>
            </a:endParaRPr>
          </a:p>
        </p:txBody>
      </p:sp>
      <p:sp>
        <p:nvSpPr>
          <p:cNvPr id="145" name="タイトル 1"/>
          <p:cNvSpPr txBox="1">
            <a:spLocks/>
          </p:cNvSpPr>
          <p:nvPr/>
        </p:nvSpPr>
        <p:spPr bwMode="gray">
          <a:xfrm>
            <a:off x="239351" y="115200"/>
            <a:ext cx="11712000" cy="468000"/>
          </a:xfrm>
          <a:prstGeom prst="rect">
            <a:avLst/>
          </a:prstGeom>
        </p:spPr>
        <p:txBody>
          <a:bodyPr vert="horz" lIns="91440" tIns="36000" rIns="91440" bIns="0" rtlCol="0" anchor="b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6000" b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pPr algn="l"/>
            <a:r>
              <a:rPr lang="en-US" altLang="ja-JP" sz="2400" smtClean="0"/>
              <a:t>Ⅰ.1st</a:t>
            </a:r>
            <a:r>
              <a:rPr lang="ja-JP" altLang="en-US" sz="2400"/>
              <a:t>モデル概要</a:t>
            </a:r>
            <a:r>
              <a:rPr lang="en-US" altLang="ja-JP" sz="2400" smtClean="0"/>
              <a:t> / 2. </a:t>
            </a:r>
            <a:r>
              <a:rPr lang="en-US" altLang="ja-JP" sz="2400" kern="0" smtClean="0"/>
              <a:t>AWS</a:t>
            </a:r>
            <a:r>
              <a:rPr lang="ja-JP" altLang="en-US" sz="2400" kern="0" smtClean="0"/>
              <a:t>サービス一覧図</a:t>
            </a:r>
            <a:endParaRPr lang="ja-JP" altLang="en-US" sz="2400" kern="0" dirty="0"/>
          </a:p>
        </p:txBody>
      </p:sp>
      <p:cxnSp>
        <p:nvCxnSpPr>
          <p:cNvPr id="18" name="カギ線コネクタ 17"/>
          <p:cNvCxnSpPr>
            <a:endCxn id="255" idx="2"/>
          </p:cNvCxnSpPr>
          <p:nvPr/>
        </p:nvCxnSpPr>
        <p:spPr bwMode="auto">
          <a:xfrm flipV="1">
            <a:off x="2343772" y="1766787"/>
            <a:ext cx="177485" cy="728170"/>
          </a:xfrm>
          <a:prstGeom prst="bentConnector2">
            <a:avLst/>
          </a:prstGeom>
          <a:solidFill>
            <a:schemeClr val="bg1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直線矢印コネクタ 21"/>
          <p:cNvCxnSpPr>
            <a:stCxn id="25" idx="3"/>
            <a:endCxn id="178" idx="1"/>
          </p:cNvCxnSpPr>
          <p:nvPr/>
        </p:nvCxnSpPr>
        <p:spPr bwMode="auto">
          <a:xfrm>
            <a:off x="9200834" y="2998925"/>
            <a:ext cx="666484" cy="18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224" name="直線矢印コネクタ 223"/>
          <p:cNvCxnSpPr>
            <a:stCxn id="28" idx="0"/>
            <a:endCxn id="33" idx="2"/>
          </p:cNvCxnSpPr>
          <p:nvPr/>
        </p:nvCxnSpPr>
        <p:spPr bwMode="auto">
          <a:xfrm flipV="1">
            <a:off x="8987960" y="4699755"/>
            <a:ext cx="676" cy="673979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grpSp>
        <p:nvGrpSpPr>
          <p:cNvPr id="221" name="グループ化 220"/>
          <p:cNvGrpSpPr/>
          <p:nvPr/>
        </p:nvGrpSpPr>
        <p:grpSpPr>
          <a:xfrm>
            <a:off x="10083508" y="1896241"/>
            <a:ext cx="866778" cy="714254"/>
            <a:chOff x="10257484" y="1721381"/>
            <a:chExt cx="866778" cy="664287"/>
          </a:xfrm>
        </p:grpSpPr>
        <p:sp>
          <p:nvSpPr>
            <p:cNvPr id="222" name="TextBox 24">
              <a:extLst>
                <a:ext uri="{FF2B5EF4-FFF2-40B4-BE49-F238E27FC236}">
                  <a16:creationId xmlns:a16="http://schemas.microsoft.com/office/drawing/2014/main" id="{6858057D-6A5F-6F4D-9085-61892FD1C93F}"/>
                </a:ext>
              </a:extLst>
            </p:cNvPr>
            <p:cNvSpPr txBox="1"/>
            <p:nvPr/>
          </p:nvSpPr>
          <p:spPr>
            <a:xfrm>
              <a:off x="10257484" y="2142359"/>
              <a:ext cx="866778" cy="2433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smtClean="0"/>
                <a:t>Gateway</a:t>
              </a:r>
              <a:endParaRPr lang="en-US" sz="1100" dirty="0"/>
            </a:p>
          </p:txBody>
        </p:sp>
        <p:pic>
          <p:nvPicPr>
            <p:cNvPr id="223" name="Graphic 36">
              <a:extLst>
                <a:ext uri="{FF2B5EF4-FFF2-40B4-BE49-F238E27FC236}">
                  <a16:creationId xmlns:a16="http://schemas.microsoft.com/office/drawing/2014/main" id="{C0B1BB45-DA56-DF48-9E1C-8C70E223D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96DAC541-7B7A-43D3-8B79-37D633B846F1}">
                  <asvg:svgBlip xmlns:lc="http://schemas.openxmlformats.org/drawingml/2006/lockedCanvas" xmlns:asvg="http://schemas.microsoft.com/office/drawing/2016/SVG/main" xmlns="" r:embed="rId58"/>
                </a:ext>
              </a:extLst>
            </a:blip>
            <a:stretch>
              <a:fillRect/>
            </a:stretch>
          </p:blipFill>
          <p:spPr>
            <a:xfrm>
              <a:off x="10413147" y="1721381"/>
              <a:ext cx="477784" cy="477785"/>
            </a:xfrm>
            <a:prstGeom prst="rect">
              <a:avLst/>
            </a:prstGeom>
          </p:spPr>
        </p:pic>
      </p:grpSp>
      <p:sp>
        <p:nvSpPr>
          <p:cNvPr id="132" name="TextBox 23">
            <a:extLst>
              <a:ext uri="{FF2B5EF4-FFF2-40B4-BE49-F238E27FC236}">
                <a16:creationId xmlns:a16="http://schemas.microsoft.com/office/drawing/2014/main" id="{0C8A8EB6-B3E5-6943-9744-3D355D468171}"/>
              </a:ext>
            </a:extLst>
          </p:cNvPr>
          <p:cNvSpPr txBox="1"/>
          <p:nvPr/>
        </p:nvSpPr>
        <p:spPr>
          <a:xfrm>
            <a:off x="6492892" y="1578648"/>
            <a:ext cx="10202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900" smtClean="0">
                <a:solidFill>
                  <a:srgbClr val="FF0000"/>
                </a:solidFill>
              </a:rPr>
              <a:t>[</a:t>
            </a:r>
            <a:r>
              <a:rPr lang="ja-JP" altLang="en-US" sz="900" smtClean="0">
                <a:solidFill>
                  <a:srgbClr val="FF0000"/>
                </a:solidFill>
              </a:rPr>
              <a:t>統合可視化</a:t>
            </a:r>
            <a:r>
              <a:rPr lang="en-US" altLang="ja-JP" sz="900" smtClean="0">
                <a:solidFill>
                  <a:srgbClr val="FF0000"/>
                </a:solidFill>
              </a:rPr>
              <a:t>]</a:t>
            </a:r>
            <a:endParaRPr lang="en-US" sz="900" dirty="0">
              <a:solidFill>
                <a:srgbClr val="FF0000"/>
              </a:solidFill>
            </a:endParaRPr>
          </a:p>
        </p:txBody>
      </p:sp>
      <p:sp>
        <p:nvSpPr>
          <p:cNvPr id="133" name="TextBox 23">
            <a:extLst>
              <a:ext uri="{FF2B5EF4-FFF2-40B4-BE49-F238E27FC236}">
                <a16:creationId xmlns:a16="http://schemas.microsoft.com/office/drawing/2014/main" id="{0C8A8EB6-B3E5-6943-9744-3D355D468171}"/>
              </a:ext>
            </a:extLst>
          </p:cNvPr>
          <p:cNvSpPr txBox="1"/>
          <p:nvPr/>
        </p:nvSpPr>
        <p:spPr>
          <a:xfrm>
            <a:off x="3952885" y="1572573"/>
            <a:ext cx="913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900" smtClean="0">
                <a:solidFill>
                  <a:srgbClr val="FF0000"/>
                </a:solidFill>
              </a:rPr>
              <a:t>[</a:t>
            </a:r>
            <a:r>
              <a:rPr lang="ja-JP" altLang="en-US" sz="900" smtClean="0">
                <a:solidFill>
                  <a:srgbClr val="FF0000"/>
                </a:solidFill>
              </a:rPr>
              <a:t>アプリ保護</a:t>
            </a:r>
            <a:r>
              <a:rPr lang="en-US" altLang="ja-JP" sz="900" smtClean="0">
                <a:solidFill>
                  <a:srgbClr val="FF0000"/>
                </a:solidFill>
              </a:rPr>
              <a:t>]</a:t>
            </a:r>
            <a:endParaRPr lang="en-US" sz="900" dirty="0">
              <a:solidFill>
                <a:srgbClr val="FF0000"/>
              </a:solidFill>
            </a:endParaRPr>
          </a:p>
        </p:txBody>
      </p:sp>
      <p:sp>
        <p:nvSpPr>
          <p:cNvPr id="135" name="TextBox 23">
            <a:extLst>
              <a:ext uri="{FF2B5EF4-FFF2-40B4-BE49-F238E27FC236}">
                <a16:creationId xmlns:a16="http://schemas.microsoft.com/office/drawing/2014/main" id="{0C8A8EB6-B3E5-6943-9744-3D355D468171}"/>
              </a:ext>
            </a:extLst>
          </p:cNvPr>
          <p:cNvSpPr txBox="1"/>
          <p:nvPr/>
        </p:nvSpPr>
        <p:spPr>
          <a:xfrm>
            <a:off x="1662288" y="2380462"/>
            <a:ext cx="8239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800" smtClean="0">
                <a:solidFill>
                  <a:srgbClr val="00B050"/>
                </a:solidFill>
              </a:rPr>
              <a:t>Flow Logs</a:t>
            </a:r>
            <a:endParaRPr lang="en-US" sz="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430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29" y="1605890"/>
            <a:ext cx="9699357" cy="441547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5.</a:t>
            </a:r>
            <a:r>
              <a:rPr lang="ja-JP" altLang="en-US"/>
              <a:t>インフラ管理者</a:t>
            </a:r>
            <a:r>
              <a:rPr lang="en-US" altLang="ja-JP" smtClean="0"/>
              <a:t>(3/7)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 bwMode="auto">
          <a:xfrm>
            <a:off x="551478" y="5819580"/>
            <a:ext cx="648090" cy="17380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 bwMode="gray">
          <a:xfrm>
            <a:off x="335201" y="836640"/>
            <a:ext cx="9289289" cy="769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en-US" altLang="ja-JP" kern="0" smtClean="0"/>
              <a:t>Conductor</a:t>
            </a:r>
            <a:r>
              <a:rPr lang="ja-JP" altLang="en-US" kern="0" smtClean="0"/>
              <a:t>実行</a:t>
            </a:r>
            <a:r>
              <a:rPr lang="en-US" altLang="ja-JP" kern="0" smtClean="0"/>
              <a:t>(2/2)</a:t>
            </a:r>
            <a:endParaRPr lang="ja-JP" altLang="en-US" kern="0" smtClean="0"/>
          </a:p>
          <a:p>
            <a:pPr lvl="1"/>
            <a:r>
              <a:rPr lang="ja-JP" altLang="en-US" kern="0" smtClean="0"/>
              <a:t>画面下部の実行</a:t>
            </a:r>
            <a:r>
              <a:rPr lang="ja-JP" altLang="en-US" kern="0"/>
              <a:t>ボタン</a:t>
            </a:r>
            <a:r>
              <a:rPr lang="ja-JP" altLang="en-US" kern="0" smtClean="0"/>
              <a:t>を押下する。</a:t>
            </a:r>
            <a:endParaRPr lang="ja-JP" altLang="en-US" kern="0"/>
          </a:p>
        </p:txBody>
      </p:sp>
    </p:spTree>
    <p:extLst>
      <p:ext uri="{BB962C8B-B14F-4D97-AF65-F5344CB8AC3E}">
        <p14:creationId xmlns:p14="http://schemas.microsoft.com/office/powerpoint/2010/main" val="130314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03" y="1484730"/>
            <a:ext cx="6316561" cy="341405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5.</a:t>
            </a:r>
            <a:r>
              <a:rPr lang="ja-JP" altLang="en-US"/>
              <a:t>インフラ管理者</a:t>
            </a:r>
            <a:r>
              <a:rPr lang="en-US" altLang="ja-JP" smtClean="0"/>
              <a:t>(4/7)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 bwMode="auto">
          <a:xfrm>
            <a:off x="6481533" y="1874023"/>
            <a:ext cx="519026" cy="17677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 bwMode="gray">
          <a:xfrm>
            <a:off x="623240" y="4976759"/>
            <a:ext cx="10130410" cy="1521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kern="0"/>
              <a:t>スタック</a:t>
            </a:r>
            <a:r>
              <a:rPr lang="ja-JP" altLang="en-US" kern="0" smtClean="0"/>
              <a:t>の確認</a:t>
            </a:r>
          </a:p>
          <a:p>
            <a:pPr lvl="1"/>
            <a:r>
              <a:rPr lang="ja-JP" altLang="en-US" kern="0"/>
              <a:t>実行</a:t>
            </a:r>
            <a:r>
              <a:rPr lang="ja-JP" altLang="en-US" kern="0" smtClean="0"/>
              <a:t>環境アカウントで</a:t>
            </a:r>
            <a:r>
              <a:rPr lang="en-US" altLang="ja-JP" kern="0" smtClean="0"/>
              <a:t>AWS</a:t>
            </a:r>
            <a:r>
              <a:rPr lang="ja-JP" altLang="en-US" kern="0" smtClean="0"/>
              <a:t>マネジメントコンソールへログインする。</a:t>
            </a:r>
            <a:endParaRPr lang="en-US" altLang="ja-JP" kern="0" smtClean="0"/>
          </a:p>
          <a:p>
            <a:pPr lvl="1"/>
            <a:r>
              <a:rPr lang="en-US" altLang="ja-JP" kern="0" smtClean="0"/>
              <a:t>CloudFormation</a:t>
            </a:r>
            <a:r>
              <a:rPr lang="ja-JP" altLang="en-US" kern="0"/>
              <a:t> </a:t>
            </a:r>
            <a:r>
              <a:rPr lang="ja-JP" altLang="en-US" kern="0" smtClean="0"/>
              <a:t>スタック一覧画面へ移動する。</a:t>
            </a:r>
            <a:endParaRPr lang="en-US" altLang="ja-JP" kern="0" smtClean="0"/>
          </a:p>
          <a:p>
            <a:pPr lvl="1"/>
            <a:r>
              <a:rPr lang="ja-JP" altLang="en-US" kern="0"/>
              <a:t>一連</a:t>
            </a:r>
            <a:r>
              <a:rPr lang="ja-JP" altLang="en-US" kern="0" smtClean="0"/>
              <a:t>のスタックが構築されていることを確認する。</a:t>
            </a:r>
            <a:endParaRPr lang="ja-JP" altLang="en-US" kern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 bwMode="gray">
          <a:xfrm>
            <a:off x="487601" y="769965"/>
            <a:ext cx="10130410" cy="792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kern="0" smtClean="0"/>
              <a:t>実行結果の確認</a:t>
            </a:r>
          </a:p>
          <a:p>
            <a:pPr lvl="1"/>
            <a:r>
              <a:rPr lang="ja-JP" altLang="en-US" kern="0" smtClean="0"/>
              <a:t> </a:t>
            </a:r>
            <a:r>
              <a:rPr lang="en-US" altLang="ja-JP" kern="0" smtClean="0"/>
              <a:t>Status</a:t>
            </a:r>
            <a:r>
              <a:rPr lang="ja-JP" altLang="en-US" kern="0" smtClean="0"/>
              <a:t>に「正常終了」が表示されていることを確認する。</a:t>
            </a:r>
            <a:endParaRPr lang="ja-JP" altLang="en-US" kern="0"/>
          </a:p>
        </p:txBody>
      </p:sp>
    </p:spTree>
    <p:extLst>
      <p:ext uri="{BB962C8B-B14F-4D97-AF65-F5344CB8AC3E}">
        <p14:creationId xmlns:p14="http://schemas.microsoft.com/office/powerpoint/2010/main" val="311625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5.</a:t>
            </a:r>
            <a:r>
              <a:rPr lang="ja-JP" altLang="en-US"/>
              <a:t>インフラ</a:t>
            </a:r>
            <a:r>
              <a:rPr lang="ja-JP" altLang="en-US" smtClean="0"/>
              <a:t>管理者</a:t>
            </a:r>
            <a:r>
              <a:rPr lang="en-US" altLang="ja-JP" smtClean="0"/>
              <a:t>(5/7)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 bwMode="gray">
          <a:xfrm>
            <a:off x="71758" y="738651"/>
            <a:ext cx="11713301" cy="21603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kern="0" smtClean="0"/>
              <a:t>インフラ管理者の認証情報の取得</a:t>
            </a:r>
            <a:endParaRPr lang="en-US" altLang="ja-JP" kern="0" smtClean="0"/>
          </a:p>
          <a:p>
            <a:pPr lvl="1"/>
            <a:r>
              <a:rPr lang="ja-JP" altLang="en-US" kern="0" smtClean="0"/>
              <a:t>「インフラ管理者」は</a:t>
            </a:r>
            <a:r>
              <a:rPr lang="en-US" altLang="ja-JP" kern="0" smtClean="0"/>
              <a:t>IAM</a:t>
            </a:r>
            <a:r>
              <a:rPr lang="ja-JP" altLang="en-US" kern="0" smtClean="0"/>
              <a:t>権限を持たないため、インフラ管理者の認証情報は「</a:t>
            </a:r>
            <a:r>
              <a:rPr lang="en-US" altLang="ja-JP" kern="0" smtClean="0"/>
              <a:t>AWS</a:t>
            </a:r>
            <a:r>
              <a:rPr lang="ja-JP" altLang="en-US" kern="0" smtClean="0"/>
              <a:t>管理者」が</a:t>
            </a:r>
            <a:r>
              <a:rPr lang="en-US" altLang="ja-JP" kern="0" smtClean="0"/>
              <a:t>ITA</a:t>
            </a:r>
            <a:r>
              <a:rPr lang="ja-JP" altLang="en-US" kern="0" smtClean="0"/>
              <a:t>へ登録する。</a:t>
            </a:r>
            <a:endParaRPr lang="en-US" altLang="ja-JP" kern="0" smtClean="0"/>
          </a:p>
          <a:p>
            <a:pPr lvl="1"/>
            <a:r>
              <a:rPr lang="en-US" altLang="ja-JP" kern="0" smtClean="0"/>
              <a:t>AWS</a:t>
            </a:r>
            <a:r>
              <a:rPr lang="ja-JP" altLang="en-US" kern="0" smtClean="0"/>
              <a:t>管理コンソールへ「</a:t>
            </a:r>
            <a:r>
              <a:rPr lang="en-US" altLang="ja-JP" kern="0" smtClean="0"/>
              <a:t>AWS</a:t>
            </a:r>
            <a:r>
              <a:rPr lang="ja-JP" altLang="en-US" kern="0" smtClean="0"/>
              <a:t>管理者」でログインする。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「</a:t>
            </a:r>
            <a:r>
              <a:rPr lang="en-US" altLang="ja-JP" kern="0" smtClean="0"/>
              <a:t>IAM</a:t>
            </a:r>
            <a:r>
              <a:rPr lang="ja-JP" altLang="en-US" kern="0" smtClean="0"/>
              <a:t>」</a:t>
            </a:r>
            <a:r>
              <a:rPr lang="en-US" altLang="ja-JP" kern="0" smtClean="0"/>
              <a:t>&gt;</a:t>
            </a:r>
            <a:r>
              <a:rPr lang="ja-JP" altLang="en-US" kern="0" smtClean="0"/>
              <a:t>「ユーザー管理」へ移動する。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「</a:t>
            </a:r>
            <a:r>
              <a:rPr lang="en-US" altLang="ja-JP"/>
              <a:t>4.</a:t>
            </a:r>
            <a:r>
              <a:rPr lang="ja-JP" altLang="en-US"/>
              <a:t>構築・更新手順 </a:t>
            </a:r>
            <a:r>
              <a:rPr lang="en-US" altLang="ja-JP"/>
              <a:t>/ 5.</a:t>
            </a:r>
            <a:r>
              <a:rPr lang="ja-JP" altLang="en-US"/>
              <a:t>インフラ管理者</a:t>
            </a:r>
            <a:r>
              <a:rPr lang="en-US" altLang="ja-JP"/>
              <a:t>(1/4)</a:t>
            </a:r>
            <a:r>
              <a:rPr lang="ja-JP" altLang="en-US" kern="0" smtClean="0"/>
              <a:t>」で設定したユーザーの内、</a:t>
            </a:r>
            <a:endParaRPr lang="en-US" altLang="ja-JP" kern="0" smtClean="0"/>
          </a:p>
          <a:p>
            <a:pPr marL="180000" lvl="1" indent="0">
              <a:buNone/>
            </a:pPr>
            <a:r>
              <a:rPr lang="ja-JP" altLang="en-US" kern="0" smtClean="0"/>
              <a:t>「紐付ロール名」に「インフラ管理者</a:t>
            </a:r>
            <a:r>
              <a:rPr lang="en-US" altLang="ja-JP" kern="0" smtClean="0"/>
              <a:t>/</a:t>
            </a:r>
            <a:r>
              <a:rPr lang="ja-JP" altLang="en-US" kern="0" smtClean="0"/>
              <a:t>特権ロール」を設定したユーザーの</a:t>
            </a:r>
            <a:endParaRPr lang="en-US" altLang="ja-JP" kern="0" smtClean="0"/>
          </a:p>
          <a:p>
            <a:pPr marL="180000" lvl="1" indent="0">
              <a:buNone/>
            </a:pPr>
            <a:r>
              <a:rPr lang="ja-JP" altLang="en-US" kern="0" smtClean="0"/>
              <a:t>アクセスキー、シークレットキーを取得する。</a:t>
            </a:r>
            <a:r>
              <a:rPr lang="en-US" altLang="ja-JP" kern="0" smtClean="0"/>
              <a:t>(</a:t>
            </a:r>
            <a:r>
              <a:rPr lang="ja-JP" altLang="en-US" kern="0" smtClean="0"/>
              <a:t>初期状態では「インフラ</a:t>
            </a:r>
            <a:r>
              <a:rPr lang="ja-JP" altLang="en-US" kern="0"/>
              <a:t>管理者</a:t>
            </a:r>
            <a:r>
              <a:rPr lang="ja-JP" altLang="en-US" kern="0" smtClean="0"/>
              <a:t>」</a:t>
            </a:r>
            <a:r>
              <a:rPr lang="en-US" altLang="ja-JP" kern="0" smtClean="0"/>
              <a:t>)</a:t>
            </a:r>
          </a:p>
          <a:p>
            <a:pPr lvl="1"/>
            <a:endParaRPr lang="ja-JP" altLang="en-US" kern="0" smtClean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0" y="3044700"/>
            <a:ext cx="11713301" cy="1392439"/>
          </a:xfrm>
        </p:spPr>
        <p:txBody>
          <a:bodyPr>
            <a:normAutofit/>
          </a:bodyPr>
          <a:lstStyle/>
          <a:p>
            <a:r>
              <a:rPr kumimoji="1" lang="ja-JP" altLang="en-US" smtClean="0"/>
              <a:t>インフラ管理者</a:t>
            </a:r>
            <a:r>
              <a:rPr lang="en-US" altLang="ja-JP"/>
              <a:t> </a:t>
            </a:r>
            <a:r>
              <a:rPr kumimoji="1" lang="ja-JP" altLang="en-US" smtClean="0"/>
              <a:t>認証情報の更新</a:t>
            </a:r>
            <a:endParaRPr kumimoji="1" lang="en-US" altLang="ja-JP" smtClean="0"/>
          </a:p>
          <a:p>
            <a:pPr lvl="1"/>
            <a:r>
              <a:rPr lang="en-US" altLang="ja-JP" smtClean="0"/>
              <a:t>ITA</a:t>
            </a:r>
            <a:r>
              <a:rPr lang="ja-JP" altLang="en-US" smtClean="0"/>
              <a:t>に「</a:t>
            </a:r>
            <a:r>
              <a:rPr lang="en-US" altLang="ja-JP" smtClean="0">
                <a:solidFill>
                  <a:srgbClr val="FF0000"/>
                </a:solidFill>
              </a:rPr>
              <a:t>AWS</a:t>
            </a:r>
            <a:r>
              <a:rPr lang="ja-JP" altLang="en-US" smtClean="0">
                <a:solidFill>
                  <a:srgbClr val="FF0000"/>
                </a:solidFill>
              </a:rPr>
              <a:t>管理者</a:t>
            </a:r>
            <a:r>
              <a:rPr lang="ja-JP" altLang="en-US" smtClean="0"/>
              <a:t>」でログインする</a:t>
            </a:r>
            <a:r>
              <a:rPr lang="ja-JP" altLang="en-US"/>
              <a:t>。</a:t>
            </a:r>
            <a:endParaRPr lang="en-US" altLang="ja-JP" smtClean="0"/>
          </a:p>
          <a:p>
            <a:pPr lvl="1"/>
            <a:r>
              <a:rPr lang="ja-JP" altLang="en-US" smtClean="0"/>
              <a:t>「</a:t>
            </a:r>
            <a:r>
              <a:rPr lang="en-US" altLang="ja-JP" smtClean="0"/>
              <a:t>AWS</a:t>
            </a:r>
            <a:r>
              <a:rPr lang="ja-JP" altLang="en-US" smtClean="0"/>
              <a:t>認証情報管理」＞「インフラ管理者</a:t>
            </a:r>
            <a:r>
              <a:rPr lang="en-US" altLang="ja-JP" smtClean="0"/>
              <a:t>【</a:t>
            </a:r>
            <a:r>
              <a:rPr lang="ja-JP" altLang="en-US" smtClean="0"/>
              <a:t>認証</a:t>
            </a:r>
            <a:r>
              <a:rPr lang="en-US" altLang="ja-JP" smtClean="0"/>
              <a:t>】</a:t>
            </a:r>
            <a:r>
              <a:rPr lang="ja-JP" altLang="en-US" smtClean="0"/>
              <a:t>」へ移動する。</a:t>
            </a:r>
            <a:endParaRPr lang="en-US" altLang="ja-JP" smtClean="0"/>
          </a:p>
          <a:p>
            <a:pPr lvl="1"/>
            <a:r>
              <a:rPr lang="ja-JP" altLang="en-US" smtClean="0"/>
              <a:t> 「アクセスキー</a:t>
            </a:r>
            <a:r>
              <a:rPr lang="en-US" altLang="ja-JP" smtClean="0"/>
              <a:t>ID</a:t>
            </a:r>
            <a:r>
              <a:rPr lang="ja-JP" altLang="en-US" smtClean="0"/>
              <a:t>」「シークレットアクセスキー」を</a:t>
            </a:r>
            <a:r>
              <a:rPr lang="en-US" altLang="ja-JP" smtClean="0"/>
              <a:t>AWS</a:t>
            </a:r>
            <a:r>
              <a:rPr lang="ja-JP" altLang="en-US" smtClean="0"/>
              <a:t>から取得した値に更新する。</a:t>
            </a:r>
            <a:endParaRPr lang="en-US" altLang="ja-JP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9220" y="4529775"/>
            <a:ext cx="26598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smtClean="0"/>
              <a:t>インフラ管理者</a:t>
            </a:r>
            <a:r>
              <a:rPr lang="en-US" altLang="ja-JP" sz="900" smtClean="0"/>
              <a:t>【</a:t>
            </a:r>
            <a:r>
              <a:rPr lang="ja-JP" altLang="en-US" sz="900" smtClean="0"/>
              <a:t>認証</a:t>
            </a:r>
            <a:r>
              <a:rPr lang="en-US" altLang="ja-JP" sz="900" smtClean="0"/>
              <a:t>】</a:t>
            </a:r>
            <a:endParaRPr kumimoji="1" lang="ja-JP" altLang="en-US" sz="90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93" y="4735941"/>
            <a:ext cx="9792549" cy="14784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正方形/長方形 8"/>
          <p:cNvSpPr/>
          <p:nvPr/>
        </p:nvSpPr>
        <p:spPr bwMode="auto">
          <a:xfrm>
            <a:off x="6765953" y="5233239"/>
            <a:ext cx="2066427" cy="21204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1460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5.</a:t>
            </a:r>
            <a:r>
              <a:rPr lang="ja-JP" altLang="en-US"/>
              <a:t>インフラ管理者</a:t>
            </a:r>
            <a:r>
              <a:rPr lang="en-US" altLang="ja-JP" smtClean="0"/>
              <a:t>(6/7)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 bwMode="gray">
          <a:xfrm>
            <a:off x="238050" y="764630"/>
            <a:ext cx="11713301" cy="28269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kern="0"/>
              <a:t>インフラ</a:t>
            </a:r>
            <a:r>
              <a:rPr lang="ja-JP" altLang="en-US" kern="0" smtClean="0"/>
              <a:t>管理者へ「インフラ管理者特権ロール」を紐付</a:t>
            </a:r>
          </a:p>
          <a:p>
            <a:pPr lvl="1"/>
            <a:r>
              <a:rPr lang="ja-JP" altLang="en-US" smtClean="0"/>
              <a:t>作成した「</a:t>
            </a:r>
            <a:r>
              <a:rPr lang="ja-JP" altLang="en-US"/>
              <a:t>インフラ</a:t>
            </a:r>
            <a:r>
              <a:rPr lang="ja-JP" altLang="en-US" smtClean="0"/>
              <a:t>管理者」のうち、</a:t>
            </a:r>
            <a:endParaRPr lang="en-US" altLang="ja-JP" smtClean="0"/>
          </a:p>
          <a:p>
            <a:pPr marL="180000" lvl="1" indent="0">
              <a:buNone/>
            </a:pPr>
            <a:r>
              <a:rPr lang="ja-JP" altLang="en-US" smtClean="0"/>
              <a:t>プレイブック・テンプレートファイルの編集権限を持たせるユーザー</a:t>
            </a:r>
            <a:r>
              <a:rPr lang="en-US" altLang="ja-JP" kern="0"/>
              <a:t>(</a:t>
            </a:r>
            <a:r>
              <a:rPr lang="ja-JP" altLang="en-US" kern="0"/>
              <a:t>一人または複数人</a:t>
            </a:r>
            <a:r>
              <a:rPr lang="en-US" altLang="ja-JP" kern="0" smtClean="0"/>
              <a:t>)</a:t>
            </a:r>
            <a:r>
              <a:rPr lang="ja-JP" altLang="en-US" smtClean="0"/>
              <a:t>に対して</a:t>
            </a:r>
            <a:endParaRPr lang="en-US" altLang="ja-JP" smtClean="0"/>
          </a:p>
          <a:p>
            <a:pPr marL="180000" lvl="1" indent="0">
              <a:buNone/>
            </a:pPr>
            <a:r>
              <a:rPr lang="ja-JP" altLang="en-US" smtClean="0"/>
              <a:t>「インフラ管理者特権ロール」を紐づける</a:t>
            </a:r>
            <a:r>
              <a:rPr lang="ja-JP" altLang="en-US" kern="0" smtClean="0"/>
              <a:t>。</a:t>
            </a:r>
            <a:endParaRPr lang="en-US" altLang="ja-JP" kern="0" smtClean="0"/>
          </a:p>
          <a:p>
            <a:pPr marL="180000" lvl="1" indent="0">
              <a:buNone/>
            </a:pPr>
            <a:endParaRPr lang="en-US" altLang="ja-JP" kern="0" smtClean="0"/>
          </a:p>
          <a:p>
            <a:pPr marL="180000" lvl="1" indent="0">
              <a:buNone/>
            </a:pPr>
            <a:r>
              <a:rPr lang="en-US" altLang="ja-JP" sz="1800" kern="0" smtClean="0"/>
              <a:t>[</a:t>
            </a:r>
            <a:r>
              <a:rPr lang="ja-JP" altLang="en-US" sz="1800" kern="0" smtClean="0"/>
              <a:t>紐付手順</a:t>
            </a:r>
            <a:r>
              <a:rPr lang="en-US" altLang="ja-JP" sz="1800" kern="0" smtClean="0"/>
              <a:t>]</a:t>
            </a:r>
          </a:p>
          <a:p>
            <a:pPr lvl="1"/>
            <a:r>
              <a:rPr lang="ja-JP" altLang="en-US" kern="0" smtClean="0"/>
              <a:t>「管理コンソール」</a:t>
            </a:r>
            <a:r>
              <a:rPr lang="en-US" altLang="ja-JP" kern="0"/>
              <a:t>&gt;</a:t>
            </a:r>
            <a:r>
              <a:rPr lang="ja-JP" altLang="en-US" kern="0" smtClean="0"/>
              <a:t>「ロール・ユーザ紐付管理」に移動する。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「登録」</a:t>
            </a:r>
            <a:r>
              <a:rPr lang="en-US" altLang="ja-JP" kern="0" smtClean="0"/>
              <a:t>&gt;</a:t>
            </a:r>
            <a:r>
              <a:rPr lang="ja-JP" altLang="en-US" kern="0" smtClean="0"/>
              <a:t>「登録開始」ボタンを押下して、①紐づけるロール②ユーザーのログイン</a:t>
            </a:r>
            <a:r>
              <a:rPr lang="en-US" altLang="ja-JP" kern="0" smtClean="0"/>
              <a:t>ID</a:t>
            </a:r>
            <a:r>
              <a:rPr lang="ja-JP" altLang="en-US" kern="0" smtClean="0"/>
              <a:t>を選択する。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選択後、「登録ボタン」を押下する。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94" y="3941532"/>
            <a:ext cx="9815411" cy="18975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411691" y="3691948"/>
            <a:ext cx="26598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smtClean="0"/>
              <a:t>ロール・ユーザ紐付管理</a:t>
            </a:r>
            <a:endParaRPr kumimoji="1" lang="ja-JP" altLang="en-US" sz="900"/>
          </a:p>
        </p:txBody>
      </p:sp>
      <p:sp>
        <p:nvSpPr>
          <p:cNvPr id="7" name="正方形/長方形 6"/>
          <p:cNvSpPr/>
          <p:nvPr/>
        </p:nvSpPr>
        <p:spPr bwMode="auto">
          <a:xfrm>
            <a:off x="983291" y="4418334"/>
            <a:ext cx="1728240" cy="2880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9" name="円形吹き出し 8"/>
          <p:cNvSpPr/>
          <p:nvPr/>
        </p:nvSpPr>
        <p:spPr bwMode="auto">
          <a:xfrm>
            <a:off x="2855512" y="3735644"/>
            <a:ext cx="432000" cy="432000"/>
          </a:xfrm>
          <a:prstGeom prst="wedgeEllipseCallout">
            <a:avLst>
              <a:gd name="adj1" fmla="val -73132"/>
              <a:gd name="adj2" fmla="val 53508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①</a:t>
            </a:r>
          </a:p>
        </p:txBody>
      </p:sp>
      <p:sp>
        <p:nvSpPr>
          <p:cNvPr id="10" name="正方形/長方形 9"/>
          <p:cNvSpPr/>
          <p:nvPr/>
        </p:nvSpPr>
        <p:spPr bwMode="auto">
          <a:xfrm>
            <a:off x="3488927" y="4382400"/>
            <a:ext cx="1454913" cy="2880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1" name="円形吹き出し 10"/>
          <p:cNvSpPr/>
          <p:nvPr/>
        </p:nvSpPr>
        <p:spPr bwMode="auto">
          <a:xfrm>
            <a:off x="5342099" y="3786495"/>
            <a:ext cx="432000" cy="432000"/>
          </a:xfrm>
          <a:prstGeom prst="wedgeEllipseCallout">
            <a:avLst>
              <a:gd name="adj1" fmla="val -73132"/>
              <a:gd name="adj2" fmla="val 53508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②</a:t>
            </a:r>
          </a:p>
        </p:txBody>
      </p:sp>
      <p:sp>
        <p:nvSpPr>
          <p:cNvPr id="12" name="正方形/長方形 11"/>
          <p:cNvSpPr/>
          <p:nvPr/>
        </p:nvSpPr>
        <p:spPr bwMode="auto">
          <a:xfrm>
            <a:off x="2107362" y="5533106"/>
            <a:ext cx="1466951" cy="2880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3" name="円形吹き出し 12"/>
          <p:cNvSpPr/>
          <p:nvPr/>
        </p:nvSpPr>
        <p:spPr bwMode="auto">
          <a:xfrm>
            <a:off x="3813518" y="5445402"/>
            <a:ext cx="432000" cy="432000"/>
          </a:xfrm>
          <a:prstGeom prst="wedgeEllipseCallout">
            <a:avLst>
              <a:gd name="adj1" fmla="val -85583"/>
              <a:gd name="adj2" fmla="val -4596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smtClean="0">
                <a:latin typeface="+mn-ea"/>
              </a:rPr>
              <a:t>③</a:t>
            </a:r>
            <a:endParaRPr lang="ja-JP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810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5.</a:t>
            </a:r>
            <a:r>
              <a:rPr lang="ja-JP" altLang="en-US"/>
              <a:t>インフラ管理者</a:t>
            </a:r>
            <a:r>
              <a:rPr lang="en-US" altLang="ja-JP" smtClean="0"/>
              <a:t>(</a:t>
            </a:r>
            <a:r>
              <a:rPr lang="en-US" altLang="ja-JP"/>
              <a:t>7</a:t>
            </a:r>
            <a:r>
              <a:rPr lang="en-US" altLang="ja-JP" smtClean="0"/>
              <a:t>/7)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 bwMode="gray">
          <a:xfrm>
            <a:off x="231812" y="908650"/>
            <a:ext cx="11713301" cy="115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kern="0"/>
              <a:t>インフラ</a:t>
            </a:r>
            <a:r>
              <a:rPr lang="ja-JP" altLang="en-US" kern="0" smtClean="0"/>
              <a:t>管理者へログイン情報を連携</a:t>
            </a:r>
          </a:p>
          <a:p>
            <a:pPr lvl="1"/>
            <a:r>
              <a:rPr lang="ja-JP" altLang="en-US" smtClean="0"/>
              <a:t>「</a:t>
            </a:r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3</a:t>
            </a:r>
            <a:r>
              <a:rPr lang="en-US" altLang="ja-JP" smtClean="0"/>
              <a:t>.</a:t>
            </a:r>
            <a:r>
              <a:rPr lang="ja-JP" altLang="en-US" smtClean="0"/>
              <a:t>インフラ</a:t>
            </a:r>
            <a:r>
              <a:rPr lang="en-US" altLang="ja-JP" smtClean="0"/>
              <a:t> </a:t>
            </a:r>
            <a:r>
              <a:rPr lang="ja-JP" altLang="en-US" smtClean="0"/>
              <a:t>管理者</a:t>
            </a:r>
            <a:r>
              <a:rPr lang="en-US" altLang="ja-JP"/>
              <a:t>(</a:t>
            </a:r>
            <a:r>
              <a:rPr lang="en-US" altLang="ja-JP" smtClean="0"/>
              <a:t>1/6)</a:t>
            </a:r>
            <a:r>
              <a:rPr lang="ja-JP" altLang="en-US" smtClean="0"/>
              <a:t>」で</a:t>
            </a:r>
            <a:endParaRPr lang="en-US" altLang="ja-JP" smtClean="0"/>
          </a:p>
          <a:p>
            <a:pPr marL="180000" lvl="1" indent="0">
              <a:buNone/>
            </a:pPr>
            <a:r>
              <a:rPr lang="ja-JP" altLang="en-US" smtClean="0"/>
              <a:t>登録したログイン情報</a:t>
            </a:r>
            <a:r>
              <a:rPr lang="en-US" altLang="ja-JP" smtClean="0"/>
              <a:t>(</a:t>
            </a:r>
            <a:r>
              <a:rPr lang="ja-JP" altLang="en-US" smtClean="0"/>
              <a:t>ログイン</a:t>
            </a:r>
            <a:r>
              <a:rPr lang="en-US" altLang="ja-JP" smtClean="0"/>
              <a:t>ID,</a:t>
            </a:r>
            <a:r>
              <a:rPr lang="ja-JP" altLang="en-US" smtClean="0"/>
              <a:t>初回パスワード</a:t>
            </a:r>
            <a:r>
              <a:rPr lang="en-US" altLang="ja-JP" smtClean="0"/>
              <a:t>)</a:t>
            </a:r>
            <a:r>
              <a:rPr lang="ja-JP" altLang="en-US" smtClean="0"/>
              <a:t>を「</a:t>
            </a:r>
            <a:r>
              <a:rPr lang="ja-JP" altLang="en-US"/>
              <a:t>インフラ</a:t>
            </a:r>
            <a:r>
              <a:rPr lang="ja-JP" altLang="en-US" smtClean="0"/>
              <a:t>管理者」の利用者に連携する</a:t>
            </a:r>
            <a:r>
              <a:rPr lang="ja-JP" altLang="en-US" kern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584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239184" y="3045073"/>
            <a:ext cx="11712000" cy="467239"/>
          </a:xfrm>
        </p:spPr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</a:t>
            </a:r>
            <a:r>
              <a:rPr lang="ja-JP" altLang="en-US" smtClean="0"/>
              <a:t>更新手順 </a:t>
            </a:r>
            <a:r>
              <a:rPr lang="en-US" altLang="ja-JP" smtClean="0"/>
              <a:t>/ 6.</a:t>
            </a:r>
            <a:r>
              <a:rPr kumimoji="1" lang="ja-JP" altLang="en-US" smtClean="0"/>
              <a:t>インフラメンバー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282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73" y="2461176"/>
            <a:ext cx="11453853" cy="19356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6.</a:t>
            </a:r>
            <a:r>
              <a:rPr lang="ja-JP" altLang="en-US" smtClean="0"/>
              <a:t>インフラメンバー</a:t>
            </a:r>
            <a:r>
              <a:rPr lang="en-US" altLang="ja-JP" smtClean="0"/>
              <a:t>(1/5)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768132"/>
            <a:ext cx="11713301" cy="1152088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 smtClean="0"/>
              <a:t>インフラメンバー</a:t>
            </a:r>
            <a:r>
              <a:rPr kumimoji="1" lang="ja-JP" altLang="en-US" smtClean="0"/>
              <a:t>リストの更新</a:t>
            </a:r>
            <a:endParaRPr kumimoji="1" lang="en-US" altLang="ja-JP" smtClean="0"/>
          </a:p>
          <a:p>
            <a:pPr lvl="1"/>
            <a:r>
              <a:rPr kumimoji="1" lang="en-US" altLang="ja-JP" smtClean="0"/>
              <a:t>ITA</a:t>
            </a:r>
            <a:r>
              <a:rPr kumimoji="1" lang="ja-JP" altLang="en-US" smtClean="0"/>
              <a:t>に「</a:t>
            </a:r>
            <a:r>
              <a:rPr kumimoji="1" lang="en-US" altLang="ja-JP" smtClean="0"/>
              <a:t>AWS</a:t>
            </a:r>
            <a:r>
              <a:rPr kumimoji="1" lang="ja-JP" altLang="en-US" smtClean="0"/>
              <a:t>管理者」でログインする。</a:t>
            </a:r>
            <a:endParaRPr kumimoji="1" lang="en-US" altLang="ja-JP" smtClean="0"/>
          </a:p>
          <a:p>
            <a:pPr lvl="1"/>
            <a:r>
              <a:rPr lang="ja-JP" altLang="en-US" smtClean="0"/>
              <a:t>「ユーザーリスト管理」＞「インフラメンバーリスト」へ移動する。</a:t>
            </a:r>
            <a:endParaRPr lang="en-US" altLang="ja-JP" smtClean="0"/>
          </a:p>
          <a:p>
            <a:pPr lvl="1"/>
            <a:r>
              <a:rPr lang="ja-JP" altLang="en-US" smtClean="0"/>
              <a:t> 登録済みのパラメータの値を必要に応じて更新する。</a:t>
            </a:r>
            <a:endParaRPr lang="en-US" altLang="ja-JP" smtClean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35200" y="2199566"/>
            <a:ext cx="26598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100" smtClean="0"/>
              <a:t>インフラメンバーリスト</a:t>
            </a:r>
            <a:endParaRPr kumimoji="1" lang="ja-JP" altLang="en-US" sz="1100"/>
          </a:p>
        </p:txBody>
      </p:sp>
      <p:sp>
        <p:nvSpPr>
          <p:cNvPr id="10" name="正方形/長方形 9"/>
          <p:cNvSpPr/>
          <p:nvPr/>
        </p:nvSpPr>
        <p:spPr bwMode="auto">
          <a:xfrm>
            <a:off x="3935700" y="3278934"/>
            <a:ext cx="6768940" cy="3660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7" name="角丸四角形 6"/>
          <p:cNvSpPr/>
          <p:nvPr/>
        </p:nvSpPr>
        <p:spPr bwMode="auto">
          <a:xfrm>
            <a:off x="2999570" y="5247097"/>
            <a:ext cx="5423291" cy="1080150"/>
          </a:xfrm>
          <a:prstGeom prst="roundRect">
            <a:avLst>
              <a:gd name="adj" fmla="val 6291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400" smtClean="0">
                <a:latin typeface="+mn-ea"/>
              </a:rPr>
              <a:t>初期状態の「初回ログイン</a:t>
            </a:r>
            <a:r>
              <a:rPr lang="en-US" altLang="ja-JP" sz="1400" smtClean="0">
                <a:latin typeface="+mn-ea"/>
              </a:rPr>
              <a:t>PW</a:t>
            </a:r>
            <a:r>
              <a:rPr lang="ja-JP" altLang="en-US" sz="1400" smtClean="0">
                <a:latin typeface="+mn-ea"/>
              </a:rPr>
              <a:t>」は以下の通り。</a:t>
            </a:r>
            <a:endParaRPr lang="en-US" altLang="ja-JP" sz="1400" smtClean="0">
              <a:latin typeface="+mn-ea"/>
            </a:endParaRPr>
          </a:p>
          <a:p>
            <a:r>
              <a:rPr lang="en-US" altLang="ja-JP" smtClean="0">
                <a:latin typeface="+mn-ea"/>
              </a:rPr>
              <a:t>ITA</a:t>
            </a:r>
            <a:r>
              <a:rPr lang="ja-JP" altLang="en-US" smtClean="0">
                <a:latin typeface="+mn-ea"/>
              </a:rPr>
              <a:t>ユーザー</a:t>
            </a:r>
            <a:r>
              <a:rPr lang="en-US" altLang="ja-JP" smtClean="0">
                <a:latin typeface="+mn-ea"/>
              </a:rPr>
              <a:t>: ”password”</a:t>
            </a:r>
          </a:p>
          <a:p>
            <a:r>
              <a:rPr lang="en-US" altLang="ja-JP" smtClean="0">
                <a:latin typeface="+mn-ea"/>
              </a:rPr>
              <a:t>IAM</a:t>
            </a:r>
            <a:r>
              <a:rPr lang="ja-JP" altLang="en-US" smtClean="0">
                <a:latin typeface="+mn-ea"/>
              </a:rPr>
              <a:t>ユーザー</a:t>
            </a:r>
            <a:r>
              <a:rPr lang="en-US" altLang="ja-JP" smtClean="0">
                <a:latin typeface="+mn-ea"/>
              </a:rPr>
              <a:t>: “Password!”</a:t>
            </a:r>
            <a:endParaRPr lang="en-US" altLang="ja-JP" sz="1200" smtClean="0">
              <a:latin typeface="+mn-ea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2567510" y="4855349"/>
            <a:ext cx="590327" cy="538818"/>
            <a:chOff x="162795" y="3812178"/>
            <a:chExt cx="565503" cy="549789"/>
          </a:xfrm>
        </p:grpSpPr>
        <p:sp>
          <p:nvSpPr>
            <p:cNvPr id="9" name="円/楕円 44"/>
            <p:cNvSpPr/>
            <p:nvPr/>
          </p:nvSpPr>
          <p:spPr bwMode="auto">
            <a:xfrm>
              <a:off x="162795" y="3812178"/>
              <a:ext cx="565503" cy="549789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41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none" lIns="36000" tIns="72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200" b="1" dirty="0"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233240" y="4033625"/>
              <a:ext cx="424611" cy="106893"/>
            </a:xfrm>
            <a:custGeom>
              <a:avLst/>
              <a:gdLst/>
              <a:ahLst/>
              <a:cxnLst/>
              <a:rect l="l" t="t" r="r" b="b"/>
              <a:pathLst>
                <a:path w="424611" h="106893">
                  <a:moveTo>
                    <a:pt x="20512" y="18247"/>
                  </a:moveTo>
                  <a:cubicBezTo>
                    <a:pt x="20512" y="30003"/>
                    <a:pt x="20512" y="41759"/>
                    <a:pt x="20512" y="53515"/>
                  </a:cubicBezTo>
                  <a:cubicBezTo>
                    <a:pt x="22346" y="53515"/>
                    <a:pt x="24180" y="53515"/>
                    <a:pt x="26015" y="53515"/>
                  </a:cubicBezTo>
                  <a:cubicBezTo>
                    <a:pt x="36354" y="53515"/>
                    <a:pt x="43201" y="51960"/>
                    <a:pt x="46557" y="48851"/>
                  </a:cubicBezTo>
                  <a:cubicBezTo>
                    <a:pt x="49913" y="45742"/>
                    <a:pt x="51591" y="40965"/>
                    <a:pt x="51591" y="34519"/>
                  </a:cubicBezTo>
                  <a:cubicBezTo>
                    <a:pt x="51591" y="29209"/>
                    <a:pt x="49976" y="25169"/>
                    <a:pt x="46745" y="22400"/>
                  </a:cubicBezTo>
                  <a:cubicBezTo>
                    <a:pt x="43514" y="19631"/>
                    <a:pt x="37125" y="18247"/>
                    <a:pt x="27578" y="18247"/>
                  </a:cubicBezTo>
                  <a:cubicBezTo>
                    <a:pt x="25222" y="18247"/>
                    <a:pt x="22867" y="18247"/>
                    <a:pt x="20512" y="18247"/>
                  </a:cubicBezTo>
                  <a:close/>
                  <a:moveTo>
                    <a:pt x="125528" y="16204"/>
                  </a:moveTo>
                  <a:cubicBezTo>
                    <a:pt x="118066" y="16204"/>
                    <a:pt x="112125" y="19450"/>
                    <a:pt x="107706" y="25941"/>
                  </a:cubicBezTo>
                  <a:cubicBezTo>
                    <a:pt x="103287" y="32431"/>
                    <a:pt x="101077" y="41623"/>
                    <a:pt x="101077" y="53515"/>
                  </a:cubicBezTo>
                  <a:cubicBezTo>
                    <a:pt x="101077" y="65362"/>
                    <a:pt x="103287" y="74519"/>
                    <a:pt x="107706" y="80987"/>
                  </a:cubicBezTo>
                  <a:cubicBezTo>
                    <a:pt x="112125" y="87455"/>
                    <a:pt x="118066" y="90689"/>
                    <a:pt x="125528" y="90689"/>
                  </a:cubicBezTo>
                  <a:cubicBezTo>
                    <a:pt x="132949" y="90689"/>
                    <a:pt x="138869" y="87432"/>
                    <a:pt x="143288" y="80919"/>
                  </a:cubicBezTo>
                  <a:cubicBezTo>
                    <a:pt x="147707" y="74405"/>
                    <a:pt x="149917" y="65248"/>
                    <a:pt x="149917" y="53447"/>
                  </a:cubicBezTo>
                  <a:cubicBezTo>
                    <a:pt x="149917" y="41600"/>
                    <a:pt x="147718" y="32431"/>
                    <a:pt x="143319" y="25941"/>
                  </a:cubicBezTo>
                  <a:cubicBezTo>
                    <a:pt x="138921" y="19450"/>
                    <a:pt x="132991" y="16204"/>
                    <a:pt x="125528" y="16204"/>
                  </a:cubicBezTo>
                  <a:close/>
                  <a:moveTo>
                    <a:pt x="342065" y="2111"/>
                  </a:moveTo>
                  <a:cubicBezTo>
                    <a:pt x="369581" y="2111"/>
                    <a:pt x="397096" y="2111"/>
                    <a:pt x="424611" y="2111"/>
                  </a:cubicBezTo>
                  <a:cubicBezTo>
                    <a:pt x="424611" y="7785"/>
                    <a:pt x="424611" y="13458"/>
                    <a:pt x="424611" y="19132"/>
                  </a:cubicBezTo>
                  <a:cubicBezTo>
                    <a:pt x="414293" y="19132"/>
                    <a:pt x="403975" y="19132"/>
                    <a:pt x="393656" y="19132"/>
                  </a:cubicBezTo>
                  <a:cubicBezTo>
                    <a:pt x="393656" y="47660"/>
                    <a:pt x="393656" y="76187"/>
                    <a:pt x="393656" y="104715"/>
                  </a:cubicBezTo>
                  <a:cubicBezTo>
                    <a:pt x="386778" y="104715"/>
                    <a:pt x="379899" y="104715"/>
                    <a:pt x="373020" y="104715"/>
                  </a:cubicBezTo>
                  <a:cubicBezTo>
                    <a:pt x="373020" y="76187"/>
                    <a:pt x="373020" y="47660"/>
                    <a:pt x="373020" y="19132"/>
                  </a:cubicBezTo>
                  <a:cubicBezTo>
                    <a:pt x="362702" y="19132"/>
                    <a:pt x="352384" y="19132"/>
                    <a:pt x="342065" y="19132"/>
                  </a:cubicBezTo>
                  <a:cubicBezTo>
                    <a:pt x="342065" y="13458"/>
                    <a:pt x="342065" y="7785"/>
                    <a:pt x="342065" y="2111"/>
                  </a:cubicBezTo>
                  <a:close/>
                  <a:moveTo>
                    <a:pt x="250806" y="2111"/>
                  </a:moveTo>
                  <a:cubicBezTo>
                    <a:pt x="259144" y="2111"/>
                    <a:pt x="267482" y="2111"/>
                    <a:pt x="275820" y="2111"/>
                  </a:cubicBezTo>
                  <a:cubicBezTo>
                    <a:pt x="288202" y="24216"/>
                    <a:pt x="300584" y="46321"/>
                    <a:pt x="312966" y="68425"/>
                  </a:cubicBezTo>
                  <a:cubicBezTo>
                    <a:pt x="312966" y="46321"/>
                    <a:pt x="312966" y="24216"/>
                    <a:pt x="312966" y="2111"/>
                  </a:cubicBezTo>
                  <a:cubicBezTo>
                    <a:pt x="319344" y="2111"/>
                    <a:pt x="325723" y="2111"/>
                    <a:pt x="332101" y="2111"/>
                  </a:cubicBezTo>
                  <a:cubicBezTo>
                    <a:pt x="332101" y="36312"/>
                    <a:pt x="332101" y="70513"/>
                    <a:pt x="332101" y="104715"/>
                  </a:cubicBezTo>
                  <a:cubicBezTo>
                    <a:pt x="325473" y="104715"/>
                    <a:pt x="318844" y="104715"/>
                    <a:pt x="312215" y="104715"/>
                  </a:cubicBezTo>
                  <a:cubicBezTo>
                    <a:pt x="298124" y="79637"/>
                    <a:pt x="284033" y="54559"/>
                    <a:pt x="269942" y="29481"/>
                  </a:cubicBezTo>
                  <a:cubicBezTo>
                    <a:pt x="269942" y="54559"/>
                    <a:pt x="269942" y="79637"/>
                    <a:pt x="269942" y="104715"/>
                  </a:cubicBezTo>
                  <a:cubicBezTo>
                    <a:pt x="263563" y="104715"/>
                    <a:pt x="257185" y="104715"/>
                    <a:pt x="250806" y="104715"/>
                  </a:cubicBezTo>
                  <a:cubicBezTo>
                    <a:pt x="250806" y="70513"/>
                    <a:pt x="250806" y="36312"/>
                    <a:pt x="250806" y="2111"/>
                  </a:cubicBezTo>
                  <a:close/>
                  <a:moveTo>
                    <a:pt x="182456" y="2111"/>
                  </a:moveTo>
                  <a:cubicBezTo>
                    <a:pt x="199590" y="2111"/>
                    <a:pt x="216725" y="2111"/>
                    <a:pt x="233859" y="2111"/>
                  </a:cubicBezTo>
                  <a:cubicBezTo>
                    <a:pt x="233859" y="7217"/>
                    <a:pt x="233859" y="12324"/>
                    <a:pt x="233859" y="17430"/>
                  </a:cubicBezTo>
                  <a:cubicBezTo>
                    <a:pt x="228731" y="17430"/>
                    <a:pt x="223604" y="17430"/>
                    <a:pt x="218476" y="17430"/>
                  </a:cubicBezTo>
                  <a:cubicBezTo>
                    <a:pt x="218476" y="41418"/>
                    <a:pt x="218476" y="65407"/>
                    <a:pt x="218476" y="89395"/>
                  </a:cubicBezTo>
                  <a:cubicBezTo>
                    <a:pt x="223604" y="89395"/>
                    <a:pt x="228731" y="89395"/>
                    <a:pt x="233859" y="89395"/>
                  </a:cubicBezTo>
                  <a:cubicBezTo>
                    <a:pt x="233859" y="94502"/>
                    <a:pt x="233859" y="99608"/>
                    <a:pt x="233859" y="104715"/>
                  </a:cubicBezTo>
                  <a:cubicBezTo>
                    <a:pt x="216725" y="104715"/>
                    <a:pt x="199590" y="104715"/>
                    <a:pt x="182456" y="104715"/>
                  </a:cubicBezTo>
                  <a:cubicBezTo>
                    <a:pt x="182456" y="99608"/>
                    <a:pt x="182456" y="94502"/>
                    <a:pt x="182456" y="89395"/>
                  </a:cubicBezTo>
                  <a:cubicBezTo>
                    <a:pt x="187584" y="89395"/>
                    <a:pt x="192711" y="89395"/>
                    <a:pt x="197839" y="89395"/>
                  </a:cubicBezTo>
                  <a:cubicBezTo>
                    <a:pt x="197839" y="65407"/>
                    <a:pt x="197839" y="41418"/>
                    <a:pt x="197839" y="17430"/>
                  </a:cubicBezTo>
                  <a:cubicBezTo>
                    <a:pt x="192711" y="17430"/>
                    <a:pt x="187584" y="17430"/>
                    <a:pt x="182456" y="17430"/>
                  </a:cubicBezTo>
                  <a:cubicBezTo>
                    <a:pt x="182456" y="12324"/>
                    <a:pt x="182456" y="7217"/>
                    <a:pt x="182456" y="2111"/>
                  </a:cubicBezTo>
                  <a:close/>
                  <a:moveTo>
                    <a:pt x="0" y="2111"/>
                  </a:moveTo>
                  <a:cubicBezTo>
                    <a:pt x="11882" y="2111"/>
                    <a:pt x="23763" y="2111"/>
                    <a:pt x="35645" y="2111"/>
                  </a:cubicBezTo>
                  <a:cubicBezTo>
                    <a:pt x="47860" y="2111"/>
                    <a:pt x="57136" y="4823"/>
                    <a:pt x="63473" y="10247"/>
                  </a:cubicBezTo>
                  <a:cubicBezTo>
                    <a:pt x="69810" y="15671"/>
                    <a:pt x="72978" y="23603"/>
                    <a:pt x="72978" y="34043"/>
                  </a:cubicBezTo>
                  <a:cubicBezTo>
                    <a:pt x="72978" y="44936"/>
                    <a:pt x="69476" y="53617"/>
                    <a:pt x="62472" y="60085"/>
                  </a:cubicBezTo>
                  <a:cubicBezTo>
                    <a:pt x="55468" y="66553"/>
                    <a:pt x="46338" y="69787"/>
                    <a:pt x="35082" y="69787"/>
                  </a:cubicBezTo>
                  <a:cubicBezTo>
                    <a:pt x="30267" y="69787"/>
                    <a:pt x="25452" y="69787"/>
                    <a:pt x="20637" y="69787"/>
                  </a:cubicBezTo>
                  <a:cubicBezTo>
                    <a:pt x="20637" y="81430"/>
                    <a:pt x="20637" y="93072"/>
                    <a:pt x="20637" y="104715"/>
                  </a:cubicBezTo>
                  <a:cubicBezTo>
                    <a:pt x="13758" y="104715"/>
                    <a:pt x="6879" y="104715"/>
                    <a:pt x="0" y="104715"/>
                  </a:cubicBezTo>
                  <a:cubicBezTo>
                    <a:pt x="0" y="70513"/>
                    <a:pt x="0" y="36312"/>
                    <a:pt x="0" y="2111"/>
                  </a:cubicBezTo>
                  <a:close/>
                  <a:moveTo>
                    <a:pt x="125466" y="0"/>
                  </a:moveTo>
                  <a:cubicBezTo>
                    <a:pt x="139849" y="0"/>
                    <a:pt x="151136" y="4766"/>
                    <a:pt x="159328" y="14298"/>
                  </a:cubicBezTo>
                  <a:cubicBezTo>
                    <a:pt x="167520" y="23830"/>
                    <a:pt x="171616" y="36902"/>
                    <a:pt x="171616" y="53515"/>
                  </a:cubicBezTo>
                  <a:cubicBezTo>
                    <a:pt x="171616" y="69991"/>
                    <a:pt x="167541" y="83007"/>
                    <a:pt x="159391" y="92561"/>
                  </a:cubicBezTo>
                  <a:cubicBezTo>
                    <a:pt x="151240" y="102116"/>
                    <a:pt x="139932" y="106893"/>
                    <a:pt x="125466" y="106893"/>
                  </a:cubicBezTo>
                  <a:cubicBezTo>
                    <a:pt x="111124" y="106893"/>
                    <a:pt x="99858" y="102139"/>
                    <a:pt x="91666" y="92629"/>
                  </a:cubicBezTo>
                  <a:cubicBezTo>
                    <a:pt x="83474" y="83120"/>
                    <a:pt x="79378" y="70082"/>
                    <a:pt x="79378" y="53515"/>
                  </a:cubicBezTo>
                  <a:cubicBezTo>
                    <a:pt x="79378" y="36857"/>
                    <a:pt x="83453" y="23773"/>
                    <a:pt x="91603" y="14264"/>
                  </a:cubicBezTo>
                  <a:cubicBezTo>
                    <a:pt x="99753" y="4755"/>
                    <a:pt x="111041" y="0"/>
                    <a:pt x="1254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12700">
                <a:schemeClr val="accent2">
                  <a:alpha val="84000"/>
                </a:schemeClr>
              </a:glo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solidFill>
                  <a:schemeClr val="bg1"/>
                </a:solidFill>
                <a:effectLst>
                  <a:glow rad="38100">
                    <a:schemeClr val="accent2">
                      <a:alpha val="84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912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80" y="2552486"/>
            <a:ext cx="5152234" cy="13186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7" y="2545180"/>
            <a:ext cx="5972524" cy="2989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6.</a:t>
            </a:r>
            <a:r>
              <a:rPr lang="ja-JP" altLang="en-US"/>
              <a:t>インフラメンバー</a:t>
            </a:r>
            <a:r>
              <a:rPr lang="en-US" altLang="ja-JP" smtClean="0"/>
              <a:t>(2/5)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1656158"/>
          </a:xfrm>
        </p:spPr>
        <p:txBody>
          <a:bodyPr/>
          <a:lstStyle/>
          <a:p>
            <a:r>
              <a:rPr lang="en-US" altLang="ja-JP" smtClean="0"/>
              <a:t>Conductor</a:t>
            </a:r>
            <a:r>
              <a:rPr lang="ja-JP" altLang="en-US" smtClean="0"/>
              <a:t>実行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「</a:t>
            </a:r>
            <a:r>
              <a:rPr lang="en-US" altLang="ja-JP" dirty="0" smtClean="0"/>
              <a:t>Conductor</a:t>
            </a:r>
            <a:r>
              <a:rPr lang="ja-JP" altLang="en-US" dirty="0" smtClean="0"/>
              <a:t>」</a:t>
            </a:r>
            <a:r>
              <a:rPr lang="ja-JP" altLang="en-US" dirty="0"/>
              <a:t>＞</a:t>
            </a:r>
            <a:r>
              <a:rPr lang="ja-JP" altLang="en-US" dirty="0" smtClean="0"/>
              <a:t>「</a:t>
            </a:r>
            <a:r>
              <a:rPr lang="en-US" altLang="ja-JP" dirty="0" smtClean="0"/>
              <a:t>Conductor</a:t>
            </a:r>
            <a:r>
              <a:rPr lang="ja-JP" altLang="en-US" dirty="0" smtClean="0"/>
              <a:t>作業</a:t>
            </a:r>
            <a:r>
              <a:rPr lang="ja-JP" altLang="en-US"/>
              <a:t>実行</a:t>
            </a:r>
            <a:r>
              <a:rPr lang="ja-JP" altLang="en-US" smtClean="0"/>
              <a:t>」へ移動する。</a:t>
            </a:r>
            <a:endParaRPr lang="en-US" altLang="ja-JP" smtClean="0"/>
          </a:p>
          <a:p>
            <a:pPr lvl="1"/>
            <a:r>
              <a:rPr lang="ja-JP" altLang="en-US" smtClean="0"/>
              <a:t>「</a:t>
            </a:r>
            <a:r>
              <a:rPr lang="en-US" altLang="ja-JP" dirty="0" smtClean="0"/>
              <a:t>Conductor[</a:t>
            </a:r>
            <a:r>
              <a:rPr lang="ja-JP" altLang="en-US" dirty="0"/>
              <a:t>一覧</a:t>
            </a:r>
            <a:r>
              <a:rPr lang="en-US" altLang="ja-JP" dirty="0"/>
              <a:t>]</a:t>
            </a:r>
            <a:r>
              <a:rPr lang="ja-JP" altLang="en-US" dirty="0"/>
              <a:t>」</a:t>
            </a:r>
            <a:r>
              <a:rPr lang="ja-JP" altLang="en-US"/>
              <a:t>の</a:t>
            </a:r>
            <a:r>
              <a:rPr lang="ja-JP" altLang="en-US" smtClean="0"/>
              <a:t>「インフラ</a:t>
            </a:r>
            <a:r>
              <a:rPr lang="ja-JP" altLang="en-US"/>
              <a:t>メンバ</a:t>
            </a:r>
            <a:r>
              <a:rPr lang="ja-JP" altLang="en-US" smtClean="0"/>
              <a:t>ー</a:t>
            </a:r>
            <a:r>
              <a:rPr lang="en-US" altLang="ja-JP" smtClean="0"/>
              <a:t>(ITA</a:t>
            </a:r>
            <a:r>
              <a:rPr lang="ja-JP" altLang="en-US" smtClean="0"/>
              <a:t>ユーザー</a:t>
            </a:r>
            <a:r>
              <a:rPr lang="en-US" altLang="ja-JP" smtClean="0"/>
              <a:t>,IAM</a:t>
            </a:r>
            <a:r>
              <a:rPr lang="ja-JP" altLang="en-US" smtClean="0"/>
              <a:t>ユーザー</a:t>
            </a:r>
            <a:r>
              <a:rPr lang="en-US" altLang="ja-JP" smtClean="0"/>
              <a:t>)</a:t>
            </a:r>
            <a:r>
              <a:rPr lang="ja-JP" altLang="en-US" smtClean="0"/>
              <a:t>の作成」</a:t>
            </a:r>
            <a:r>
              <a:rPr lang="ja-JP" altLang="en-US"/>
              <a:t>を</a:t>
            </a:r>
            <a:r>
              <a:rPr lang="ja-JP" altLang="en-US" smtClean="0"/>
              <a:t>選択する。</a:t>
            </a:r>
            <a:endParaRPr lang="en-US" altLang="ja-JP" smtClean="0"/>
          </a:p>
          <a:p>
            <a:pPr lvl="1"/>
            <a:r>
              <a:rPr lang="ja-JP" altLang="en-US" smtClean="0"/>
              <a:t>「</a:t>
            </a:r>
            <a:r>
              <a:rPr lang="ja-JP" altLang="en-US" dirty="0"/>
              <a:t>オペレーション</a:t>
            </a:r>
            <a:r>
              <a:rPr lang="en-US" altLang="ja-JP" dirty="0"/>
              <a:t>[</a:t>
            </a:r>
            <a:r>
              <a:rPr lang="ja-JP" altLang="en-US" dirty="0"/>
              <a:t>一覧</a:t>
            </a:r>
            <a:r>
              <a:rPr lang="en-US" altLang="ja-JP" dirty="0"/>
              <a:t>]</a:t>
            </a:r>
            <a:r>
              <a:rPr lang="ja-JP" altLang="en-US"/>
              <a:t>」</a:t>
            </a:r>
            <a:r>
              <a:rPr lang="ja-JP" altLang="en-US" smtClean="0"/>
              <a:t>から「共通オペレーション」を選択する。</a:t>
            </a:r>
            <a:endParaRPr lang="en-US" altLang="ja-JP" dirty="0"/>
          </a:p>
        </p:txBody>
      </p:sp>
      <p:sp>
        <p:nvSpPr>
          <p:cNvPr id="9" name="正方形/長方形 8"/>
          <p:cNvSpPr/>
          <p:nvPr/>
        </p:nvSpPr>
        <p:spPr bwMode="auto">
          <a:xfrm>
            <a:off x="268660" y="5286360"/>
            <a:ext cx="5855241" cy="2478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2" name="円形吹き出し 11"/>
          <p:cNvSpPr/>
          <p:nvPr/>
        </p:nvSpPr>
        <p:spPr bwMode="auto">
          <a:xfrm>
            <a:off x="6375259" y="5313033"/>
            <a:ext cx="432000" cy="432000"/>
          </a:xfrm>
          <a:prstGeom prst="wedgeEllipseCallout">
            <a:avLst>
              <a:gd name="adj1" fmla="val -87658"/>
              <a:gd name="adj2" fmla="val -21198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①</a:t>
            </a:r>
          </a:p>
        </p:txBody>
      </p:sp>
      <p:sp>
        <p:nvSpPr>
          <p:cNvPr id="17" name="正方形/長方形 16"/>
          <p:cNvSpPr/>
          <p:nvPr/>
        </p:nvSpPr>
        <p:spPr bwMode="auto">
          <a:xfrm>
            <a:off x="6816100" y="3214295"/>
            <a:ext cx="4968690" cy="1426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8" name="円形吹き出し 17"/>
          <p:cNvSpPr/>
          <p:nvPr/>
        </p:nvSpPr>
        <p:spPr bwMode="auto">
          <a:xfrm>
            <a:off x="7608210" y="2664628"/>
            <a:ext cx="432000" cy="432000"/>
          </a:xfrm>
          <a:prstGeom prst="wedgeEllipseCallout">
            <a:avLst>
              <a:gd name="adj1" fmla="val -75574"/>
              <a:gd name="adj2" fmla="val 49920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83810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0" y="1586583"/>
            <a:ext cx="10026596" cy="453464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6.</a:t>
            </a:r>
            <a:r>
              <a:rPr lang="ja-JP" altLang="en-US"/>
              <a:t>インフラメンバー</a:t>
            </a:r>
            <a:r>
              <a:rPr lang="en-US" altLang="ja-JP" smtClean="0"/>
              <a:t>(3/5)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 bwMode="auto">
          <a:xfrm>
            <a:off x="669966" y="5943764"/>
            <a:ext cx="615840" cy="1821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 bwMode="gray">
          <a:xfrm>
            <a:off x="335201" y="836640"/>
            <a:ext cx="9289289" cy="769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en-US" altLang="ja-JP" kern="0" smtClean="0"/>
              <a:t>Conductor</a:t>
            </a:r>
            <a:r>
              <a:rPr lang="ja-JP" altLang="en-US" kern="0" smtClean="0"/>
              <a:t>実行</a:t>
            </a:r>
            <a:r>
              <a:rPr lang="en-US" altLang="ja-JP" kern="0" smtClean="0"/>
              <a:t>(2/2)</a:t>
            </a:r>
            <a:endParaRPr lang="ja-JP" altLang="en-US" kern="0" smtClean="0"/>
          </a:p>
          <a:p>
            <a:pPr lvl="1"/>
            <a:r>
              <a:rPr lang="ja-JP" altLang="en-US" kern="0" smtClean="0"/>
              <a:t>画面下部の実行</a:t>
            </a:r>
            <a:r>
              <a:rPr lang="ja-JP" altLang="en-US" kern="0"/>
              <a:t>ボタン</a:t>
            </a:r>
            <a:r>
              <a:rPr lang="ja-JP" altLang="en-US" kern="0" smtClean="0"/>
              <a:t>を押下する。</a:t>
            </a:r>
            <a:endParaRPr lang="ja-JP" altLang="en-US" kern="0"/>
          </a:p>
        </p:txBody>
      </p:sp>
    </p:spTree>
    <p:extLst>
      <p:ext uri="{BB962C8B-B14F-4D97-AF65-F5344CB8AC3E}">
        <p14:creationId xmlns:p14="http://schemas.microsoft.com/office/powerpoint/2010/main" val="12224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90" y="1442439"/>
            <a:ext cx="6768940" cy="351790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6.</a:t>
            </a:r>
            <a:r>
              <a:rPr lang="ja-JP" altLang="en-US"/>
              <a:t>インフラメンバー</a:t>
            </a:r>
            <a:r>
              <a:rPr lang="en-US" altLang="ja-JP" smtClean="0"/>
              <a:t>(4/5)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 bwMode="auto">
          <a:xfrm>
            <a:off x="6978964" y="1884515"/>
            <a:ext cx="519026" cy="17677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 bwMode="gray">
          <a:xfrm>
            <a:off x="623240" y="4976759"/>
            <a:ext cx="10130410" cy="1521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kern="0"/>
              <a:t>スタック</a:t>
            </a:r>
            <a:r>
              <a:rPr lang="ja-JP" altLang="en-US" kern="0" smtClean="0"/>
              <a:t>の確認</a:t>
            </a:r>
          </a:p>
          <a:p>
            <a:pPr lvl="1"/>
            <a:r>
              <a:rPr lang="ja-JP" altLang="en-US" kern="0"/>
              <a:t>実行</a:t>
            </a:r>
            <a:r>
              <a:rPr lang="ja-JP" altLang="en-US" kern="0" smtClean="0"/>
              <a:t>環境アカウントで</a:t>
            </a:r>
            <a:r>
              <a:rPr lang="en-US" altLang="ja-JP" kern="0" smtClean="0"/>
              <a:t>AWS</a:t>
            </a:r>
            <a:r>
              <a:rPr lang="ja-JP" altLang="en-US" kern="0" smtClean="0"/>
              <a:t>マネジメントコンソールへログインする。</a:t>
            </a:r>
            <a:endParaRPr lang="en-US" altLang="ja-JP" kern="0" smtClean="0"/>
          </a:p>
          <a:p>
            <a:pPr lvl="1"/>
            <a:r>
              <a:rPr lang="en-US" altLang="ja-JP" kern="0" smtClean="0"/>
              <a:t>CloudFormation</a:t>
            </a:r>
            <a:r>
              <a:rPr lang="ja-JP" altLang="en-US" kern="0"/>
              <a:t> </a:t>
            </a:r>
            <a:r>
              <a:rPr lang="ja-JP" altLang="en-US" kern="0" smtClean="0"/>
              <a:t>スタック一覧画面へ移動する。</a:t>
            </a:r>
            <a:endParaRPr lang="en-US" altLang="ja-JP" kern="0" smtClean="0"/>
          </a:p>
          <a:p>
            <a:pPr lvl="1"/>
            <a:r>
              <a:rPr lang="ja-JP" altLang="en-US" kern="0"/>
              <a:t>一連</a:t>
            </a:r>
            <a:r>
              <a:rPr lang="ja-JP" altLang="en-US" kern="0" smtClean="0"/>
              <a:t>のスタック、リソースが構築されていることを確認する。</a:t>
            </a:r>
            <a:endParaRPr lang="ja-JP" altLang="en-US" kern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 bwMode="gray">
          <a:xfrm>
            <a:off x="487601" y="769965"/>
            <a:ext cx="10130410" cy="792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kern="0" smtClean="0"/>
              <a:t>実行結果の確認</a:t>
            </a:r>
          </a:p>
          <a:p>
            <a:pPr lvl="1"/>
            <a:r>
              <a:rPr lang="ja-JP" altLang="en-US" kern="0" smtClean="0"/>
              <a:t> </a:t>
            </a:r>
            <a:r>
              <a:rPr lang="en-US" altLang="ja-JP" kern="0" smtClean="0"/>
              <a:t>Status</a:t>
            </a:r>
            <a:r>
              <a:rPr lang="ja-JP" altLang="en-US" kern="0" smtClean="0"/>
              <a:t>に「正常終了」が表示されていることを確認する。</a:t>
            </a:r>
            <a:endParaRPr lang="ja-JP" altLang="en-US" kern="0"/>
          </a:p>
        </p:txBody>
      </p:sp>
    </p:spTree>
    <p:extLst>
      <p:ext uri="{BB962C8B-B14F-4D97-AF65-F5344CB8AC3E}">
        <p14:creationId xmlns:p14="http://schemas.microsoft.com/office/powerpoint/2010/main" val="190380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正方形/長方形 232"/>
          <p:cNvSpPr/>
          <p:nvPr/>
        </p:nvSpPr>
        <p:spPr bwMode="auto">
          <a:xfrm>
            <a:off x="2640893" y="2595389"/>
            <a:ext cx="5468389" cy="3497981"/>
          </a:xfrm>
          <a:prstGeom prst="rect">
            <a:avLst/>
          </a:prstGeom>
          <a:solidFill>
            <a:srgbClr val="F4F9F1"/>
          </a:solidFill>
          <a:ln w="19050">
            <a:solidFill>
              <a:srgbClr val="00B050"/>
            </a:solidFill>
            <a:prstDash val="sysDot"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Ⅰ.1st</a:t>
            </a:r>
            <a:r>
              <a:rPr lang="ja-JP" altLang="en-US"/>
              <a:t>モデル</a:t>
            </a:r>
            <a:r>
              <a:rPr lang="ja-JP" altLang="en-US" smtClean="0"/>
              <a:t>概要 </a:t>
            </a:r>
            <a:r>
              <a:rPr lang="en-US" altLang="ja-JP" smtClean="0"/>
              <a:t>/ 3.</a:t>
            </a:r>
            <a:r>
              <a:rPr lang="ja-JP" altLang="en-US" smtClean="0"/>
              <a:t>ユーザー一覧</a:t>
            </a:r>
            <a:r>
              <a:rPr lang="en-US" altLang="ja-JP" smtClean="0"/>
              <a:t>(1/3)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38415" y="759974"/>
            <a:ext cx="10041837" cy="639957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sz="2200" smtClean="0"/>
              <a:t>概要</a:t>
            </a:r>
            <a:endParaRPr lang="en-US" altLang="ja-JP" sz="2200" smtClean="0"/>
          </a:p>
          <a:p>
            <a:pPr lvl="1"/>
            <a:r>
              <a:rPr lang="en-US" altLang="ja-JP" smtClean="0"/>
              <a:t>1st</a:t>
            </a:r>
            <a:r>
              <a:rPr lang="ja-JP" altLang="en-US" smtClean="0"/>
              <a:t>モデルで使用するユーザー構成の例を以下に示す。</a:t>
            </a:r>
            <a:endParaRPr lang="en-US" altLang="ja-JP" smtClean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45" y="1519105"/>
            <a:ext cx="1456199" cy="543997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8" name="Rectangle 78">
            <a:extLst>
              <a:ext uri="{FF2B5EF4-FFF2-40B4-BE49-F238E27FC236}">
                <a16:creationId xmlns:a16="http://schemas.microsoft.com/office/drawing/2014/main" id="{EB7A832D-2CB6-4E61-B0F7-ECBF18B6FDC5}"/>
              </a:ext>
            </a:extLst>
          </p:cNvPr>
          <p:cNvSpPr/>
          <p:nvPr/>
        </p:nvSpPr>
        <p:spPr>
          <a:xfrm>
            <a:off x="487335" y="1484730"/>
            <a:ext cx="11464015" cy="4752660"/>
          </a:xfrm>
          <a:prstGeom prst="rect">
            <a:avLst/>
          </a:prstGeom>
          <a:noFill/>
          <a:ln w="3810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252000" tIns="36000" rIns="252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en-US" altLang="ja-JP" sz="900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062545" y="1906235"/>
            <a:ext cx="878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作成</a:t>
            </a:r>
            <a:r>
              <a:rPr kumimoji="1" lang="en-US" altLang="ja-JP" sz="10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kumimoji="1" lang="ja-JP" altLang="en-US" sz="10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kumimoji="1" lang="ja-JP" altLang="en-US" sz="10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8250140" y="1570228"/>
            <a:ext cx="3609667" cy="106182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ja-JP" altLang="en-US" sz="1050" smtClean="0"/>
              <a:t>■</a:t>
            </a:r>
            <a:r>
              <a:rPr lang="en-US" altLang="ja-JP" sz="1050" smtClean="0"/>
              <a:t>AWS</a:t>
            </a:r>
            <a:r>
              <a:rPr lang="ja-JP" altLang="en-US" sz="1050" smtClean="0"/>
              <a:t>管理者・インフラユーザーは</a:t>
            </a:r>
            <a:endParaRPr lang="en-US" altLang="ja-JP" sz="1050" smtClean="0"/>
          </a:p>
          <a:p>
            <a:r>
              <a:rPr lang="ja-JP" altLang="en-US" sz="1050" smtClean="0"/>
              <a:t>同一の</a:t>
            </a:r>
            <a:r>
              <a:rPr lang="en-US" altLang="ja-JP" sz="1050" smtClean="0"/>
              <a:t>AWS</a:t>
            </a:r>
            <a:r>
              <a:rPr lang="ja-JP" altLang="en-US" sz="1050" smtClean="0"/>
              <a:t>アカウントを使用する。</a:t>
            </a:r>
            <a:endParaRPr kumimoji="1" lang="en-US" altLang="ja-JP" sz="1050" smtClean="0"/>
          </a:p>
          <a:p>
            <a:r>
              <a:rPr lang="ja-JP" altLang="en-US" sz="1050" smtClean="0"/>
              <a:t>■</a:t>
            </a:r>
            <a:r>
              <a:rPr lang="en-US" altLang="ja-JP" sz="1050" smtClean="0"/>
              <a:t>1st</a:t>
            </a:r>
            <a:r>
              <a:rPr lang="ja-JP" altLang="en-US" sz="1050" smtClean="0"/>
              <a:t>モデル管理者以外のユーザーは</a:t>
            </a:r>
            <a:endParaRPr lang="en-US" altLang="ja-JP" sz="1050" smtClean="0"/>
          </a:p>
          <a:p>
            <a:r>
              <a:rPr lang="en-US" altLang="ja-JP" sz="1050" smtClean="0"/>
              <a:t>Conductor</a:t>
            </a:r>
            <a:r>
              <a:rPr lang="ja-JP" altLang="en-US" sz="1050" smtClean="0"/>
              <a:t>を実行することで作成する。</a:t>
            </a:r>
            <a:endParaRPr lang="en-US" altLang="ja-JP" sz="1050" smtClean="0"/>
          </a:p>
          <a:p>
            <a:r>
              <a:rPr lang="ja-JP" altLang="en-US" sz="1050" smtClean="0"/>
              <a:t>■複数の実行ユーザー</a:t>
            </a:r>
            <a:r>
              <a:rPr lang="en-US" altLang="ja-JP" sz="1050" smtClean="0"/>
              <a:t>(AWS</a:t>
            </a:r>
            <a:r>
              <a:rPr lang="ja-JP" altLang="en-US" sz="1050" smtClean="0"/>
              <a:t>管理者・インフラユーザー</a:t>
            </a:r>
            <a:r>
              <a:rPr lang="en-US" altLang="ja-JP" sz="1050" smtClean="0"/>
              <a:t>)</a:t>
            </a:r>
            <a:r>
              <a:rPr lang="ja-JP" altLang="en-US" sz="1050" smtClean="0"/>
              <a:t>を追加可能</a:t>
            </a:r>
            <a:endParaRPr lang="en-US" altLang="ja-JP" sz="1050" smtClean="0"/>
          </a:p>
        </p:txBody>
      </p:sp>
      <p:grpSp>
        <p:nvGrpSpPr>
          <p:cNvPr id="107" name="グループ化 106"/>
          <p:cNvGrpSpPr/>
          <p:nvPr/>
        </p:nvGrpSpPr>
        <p:grpSpPr>
          <a:xfrm>
            <a:off x="5301788" y="2662920"/>
            <a:ext cx="1225447" cy="783650"/>
            <a:chOff x="817661" y="2639309"/>
            <a:chExt cx="954056" cy="627743"/>
          </a:xfrm>
        </p:grpSpPr>
        <p:sp>
          <p:nvSpPr>
            <p:cNvPr id="108" name="TextBox 24">
              <a:extLst>
                <a:ext uri="{FF2B5EF4-FFF2-40B4-BE49-F238E27FC236}">
                  <a16:creationId xmlns:a16="http://schemas.microsoft.com/office/drawing/2014/main" id="{64EBA38E-9450-47CD-B7B0-898960ED2DD7}"/>
                </a:ext>
              </a:extLst>
            </p:cNvPr>
            <p:cNvSpPr txBox="1"/>
            <p:nvPr/>
          </p:nvSpPr>
          <p:spPr>
            <a:xfrm>
              <a:off x="817661" y="3082144"/>
              <a:ext cx="954056" cy="184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900" smtClean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AWS</a:t>
              </a:r>
              <a:r>
                <a:rPr lang="ja-JP" altLang="en-US" sz="900" smtClean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管理者</a:t>
              </a:r>
              <a:endParaRPr lang="en-US" altLang="ja-JP" sz="90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grpSp>
          <p:nvGrpSpPr>
            <p:cNvPr id="109" name="グループ化 108"/>
            <p:cNvGrpSpPr/>
            <p:nvPr/>
          </p:nvGrpSpPr>
          <p:grpSpPr>
            <a:xfrm>
              <a:off x="1126173" y="2639309"/>
              <a:ext cx="340441" cy="425712"/>
              <a:chOff x="4055104" y="2335940"/>
              <a:chExt cx="340441" cy="425712"/>
            </a:xfrm>
          </p:grpSpPr>
          <p:sp>
            <p:nvSpPr>
              <p:cNvPr id="110" name="フリーフォーム 41">
                <a:extLst>
                  <a:ext uri="{FF2B5EF4-FFF2-40B4-BE49-F238E27FC236}">
                    <a16:creationId xmlns:a16="http://schemas.microsoft.com/office/drawing/2014/main" id="{B9EC9FFE-BB7F-4249-A207-2648DF1B7094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055104" y="2335940"/>
                <a:ext cx="340441" cy="425712"/>
              </a:xfrm>
              <a:custGeom>
                <a:avLst/>
                <a:gdLst>
                  <a:gd name="connsiteX0" fmla="*/ 243036 w 823913"/>
                  <a:gd name="connsiteY0" fmla="*/ 469900 h 917575"/>
                  <a:gd name="connsiteX1" fmla="*/ 350633 w 823913"/>
                  <a:gd name="connsiteY1" fmla="*/ 807725 h 917575"/>
                  <a:gd name="connsiteX2" fmla="*/ 385998 w 823913"/>
                  <a:gd name="connsiteY2" fmla="*/ 493977 h 917575"/>
                  <a:gd name="connsiteX3" fmla="*/ 437915 w 823913"/>
                  <a:gd name="connsiteY3" fmla="*/ 493977 h 917575"/>
                  <a:gd name="connsiteX4" fmla="*/ 473280 w 823913"/>
                  <a:gd name="connsiteY4" fmla="*/ 807725 h 917575"/>
                  <a:gd name="connsiteX5" fmla="*/ 580878 w 823913"/>
                  <a:gd name="connsiteY5" fmla="*/ 469900 h 917575"/>
                  <a:gd name="connsiteX6" fmla="*/ 789301 w 823913"/>
                  <a:gd name="connsiteY6" fmla="*/ 527834 h 917575"/>
                  <a:gd name="connsiteX7" fmla="*/ 823913 w 823913"/>
                  <a:gd name="connsiteY7" fmla="*/ 585769 h 917575"/>
                  <a:gd name="connsiteX8" fmla="*/ 823913 w 823913"/>
                  <a:gd name="connsiteY8" fmla="*/ 897260 h 917575"/>
                  <a:gd name="connsiteX9" fmla="*/ 803597 w 823913"/>
                  <a:gd name="connsiteY9" fmla="*/ 917575 h 917575"/>
                  <a:gd name="connsiteX10" fmla="*/ 20316 w 823913"/>
                  <a:gd name="connsiteY10" fmla="*/ 917575 h 917575"/>
                  <a:gd name="connsiteX11" fmla="*/ 0 w 823913"/>
                  <a:gd name="connsiteY11" fmla="*/ 897260 h 917575"/>
                  <a:gd name="connsiteX12" fmla="*/ 0 w 823913"/>
                  <a:gd name="connsiteY12" fmla="*/ 585769 h 917575"/>
                  <a:gd name="connsiteX13" fmla="*/ 34612 w 823913"/>
                  <a:gd name="connsiteY13" fmla="*/ 527834 h 917575"/>
                  <a:gd name="connsiteX14" fmla="*/ 243036 w 823913"/>
                  <a:gd name="connsiteY14" fmla="*/ 469900 h 917575"/>
                  <a:gd name="connsiteX15" fmla="*/ 408782 w 823913"/>
                  <a:gd name="connsiteY15" fmla="*/ 0 h 917575"/>
                  <a:gd name="connsiteX16" fmla="*/ 579439 w 823913"/>
                  <a:gd name="connsiteY16" fmla="*/ 220663 h 917575"/>
                  <a:gd name="connsiteX17" fmla="*/ 408782 w 823913"/>
                  <a:gd name="connsiteY17" fmla="*/ 441326 h 917575"/>
                  <a:gd name="connsiteX18" fmla="*/ 238125 w 823913"/>
                  <a:gd name="connsiteY18" fmla="*/ 220663 h 917575"/>
                  <a:gd name="connsiteX19" fmla="*/ 408782 w 823913"/>
                  <a:gd name="connsiteY19" fmla="*/ 0 h 91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3913" h="917575">
                    <a:moveTo>
                      <a:pt x="243036" y="469900"/>
                    </a:moveTo>
                    <a:cubicBezTo>
                      <a:pt x="243036" y="469900"/>
                      <a:pt x="243036" y="469900"/>
                      <a:pt x="350633" y="807725"/>
                    </a:cubicBezTo>
                    <a:cubicBezTo>
                      <a:pt x="350633" y="807725"/>
                      <a:pt x="350633" y="807725"/>
                      <a:pt x="385998" y="493977"/>
                    </a:cubicBezTo>
                    <a:cubicBezTo>
                      <a:pt x="385998" y="493977"/>
                      <a:pt x="385998" y="493977"/>
                      <a:pt x="437915" y="493977"/>
                    </a:cubicBezTo>
                    <a:cubicBezTo>
                      <a:pt x="437915" y="493977"/>
                      <a:pt x="437915" y="493977"/>
                      <a:pt x="473280" y="807725"/>
                    </a:cubicBezTo>
                    <a:cubicBezTo>
                      <a:pt x="473280" y="807725"/>
                      <a:pt x="473280" y="807725"/>
                      <a:pt x="580878" y="469900"/>
                    </a:cubicBezTo>
                    <a:cubicBezTo>
                      <a:pt x="580878" y="469900"/>
                      <a:pt x="775005" y="523320"/>
                      <a:pt x="789301" y="527834"/>
                    </a:cubicBezTo>
                    <a:cubicBezTo>
                      <a:pt x="823161" y="536863"/>
                      <a:pt x="823913" y="553416"/>
                      <a:pt x="823913" y="585769"/>
                    </a:cubicBezTo>
                    <a:cubicBezTo>
                      <a:pt x="823913" y="585769"/>
                      <a:pt x="823913" y="585769"/>
                      <a:pt x="823913" y="897260"/>
                    </a:cubicBezTo>
                    <a:cubicBezTo>
                      <a:pt x="823913" y="908546"/>
                      <a:pt x="814884" y="917575"/>
                      <a:pt x="803597" y="917575"/>
                    </a:cubicBezTo>
                    <a:cubicBezTo>
                      <a:pt x="803597" y="917575"/>
                      <a:pt x="803597" y="917575"/>
                      <a:pt x="20316" y="917575"/>
                    </a:cubicBezTo>
                    <a:cubicBezTo>
                      <a:pt x="9029" y="917575"/>
                      <a:pt x="0" y="908546"/>
                      <a:pt x="0" y="897260"/>
                    </a:cubicBezTo>
                    <a:cubicBezTo>
                      <a:pt x="0" y="897260"/>
                      <a:pt x="0" y="897260"/>
                      <a:pt x="0" y="585769"/>
                    </a:cubicBezTo>
                    <a:cubicBezTo>
                      <a:pt x="0" y="553416"/>
                      <a:pt x="752" y="536863"/>
                      <a:pt x="34612" y="527834"/>
                    </a:cubicBezTo>
                    <a:cubicBezTo>
                      <a:pt x="48908" y="523320"/>
                      <a:pt x="243036" y="469900"/>
                      <a:pt x="243036" y="469900"/>
                    </a:cubicBezTo>
                    <a:close/>
                    <a:moveTo>
                      <a:pt x="408782" y="0"/>
                    </a:moveTo>
                    <a:cubicBezTo>
                      <a:pt x="503033" y="0"/>
                      <a:pt x="579439" y="98794"/>
                      <a:pt x="579439" y="220663"/>
                    </a:cubicBezTo>
                    <a:cubicBezTo>
                      <a:pt x="579439" y="342532"/>
                      <a:pt x="503033" y="441326"/>
                      <a:pt x="408782" y="441326"/>
                    </a:cubicBezTo>
                    <a:cubicBezTo>
                      <a:pt x="314531" y="441326"/>
                      <a:pt x="238125" y="342532"/>
                      <a:pt x="238125" y="220663"/>
                    </a:cubicBezTo>
                    <a:cubicBezTo>
                      <a:pt x="238125" y="98794"/>
                      <a:pt x="314531" y="0"/>
                      <a:pt x="408782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kumimoji="0" lang="ja-JP" altLang="en-US" kern="0">
                  <a:solidFill>
                    <a:srgbClr val="002B62"/>
                  </a:solidFill>
                  <a:latin typeface="メイリオ"/>
                  <a:ea typeface="メイリオ"/>
                </a:endParaRPr>
              </a:p>
            </p:txBody>
          </p:sp>
          <p:sp>
            <p:nvSpPr>
              <p:cNvPr id="111" name="Freeform 19">
                <a:extLst>
                  <a:ext uri="{FF2B5EF4-FFF2-40B4-BE49-F238E27FC236}">
                    <a16:creationId xmlns:a16="http://schemas.microsoft.com/office/drawing/2014/main" id="{73CFAE6D-A225-49A5-9ED1-97B4F5C70EE8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169232" y="2385197"/>
                <a:ext cx="108776" cy="137210"/>
              </a:xfrm>
              <a:custGeom>
                <a:avLst/>
                <a:gdLst>
                  <a:gd name="T0" fmla="*/ 174 w 347"/>
                  <a:gd name="T1" fmla="*/ 61 h 394"/>
                  <a:gd name="T2" fmla="*/ 14 w 347"/>
                  <a:gd name="T3" fmla="*/ 60 h 394"/>
                  <a:gd name="T4" fmla="*/ 0 w 347"/>
                  <a:gd name="T5" fmla="*/ 154 h 394"/>
                  <a:gd name="T6" fmla="*/ 174 w 347"/>
                  <a:gd name="T7" fmla="*/ 394 h 394"/>
                  <a:gd name="T8" fmla="*/ 347 w 347"/>
                  <a:gd name="T9" fmla="*/ 168 h 394"/>
                  <a:gd name="T10" fmla="*/ 174 w 347"/>
                  <a:gd name="T11" fmla="*/ 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94">
                    <a:moveTo>
                      <a:pt x="174" y="61"/>
                    </a:moveTo>
                    <a:cubicBezTo>
                      <a:pt x="114" y="0"/>
                      <a:pt x="54" y="20"/>
                      <a:pt x="14" y="60"/>
                    </a:cubicBezTo>
                    <a:cubicBezTo>
                      <a:pt x="5" y="89"/>
                      <a:pt x="0" y="121"/>
                      <a:pt x="0" y="154"/>
                    </a:cubicBezTo>
                    <a:cubicBezTo>
                      <a:pt x="0" y="287"/>
                      <a:pt x="78" y="394"/>
                      <a:pt x="174" y="394"/>
                    </a:cubicBezTo>
                    <a:cubicBezTo>
                      <a:pt x="266" y="394"/>
                      <a:pt x="341" y="294"/>
                      <a:pt x="347" y="168"/>
                    </a:cubicBezTo>
                    <a:cubicBezTo>
                      <a:pt x="308" y="165"/>
                      <a:pt x="239" y="127"/>
                      <a:pt x="17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kumimoji="0" lang="ja-JP" altLang="en-US" kern="0">
                  <a:solidFill>
                    <a:srgbClr val="FFFFFF"/>
                  </a:solidFill>
                  <a:latin typeface="メイリオ"/>
                  <a:ea typeface="メイリオ"/>
                </a:endParaRPr>
              </a:p>
            </p:txBody>
          </p:sp>
        </p:grpSp>
      </p:grpSp>
      <p:grpSp>
        <p:nvGrpSpPr>
          <p:cNvPr id="119" name="グループ化 118"/>
          <p:cNvGrpSpPr/>
          <p:nvPr/>
        </p:nvGrpSpPr>
        <p:grpSpPr>
          <a:xfrm>
            <a:off x="2984503" y="2683858"/>
            <a:ext cx="1225447" cy="768261"/>
            <a:chOff x="817661" y="2639309"/>
            <a:chExt cx="954056" cy="615416"/>
          </a:xfrm>
        </p:grpSpPr>
        <p:sp>
          <p:nvSpPr>
            <p:cNvPr id="120" name="TextBox 24">
              <a:extLst>
                <a:ext uri="{FF2B5EF4-FFF2-40B4-BE49-F238E27FC236}">
                  <a16:creationId xmlns:a16="http://schemas.microsoft.com/office/drawing/2014/main" id="{64EBA38E-9450-47CD-B7B0-898960ED2DD7}"/>
                </a:ext>
              </a:extLst>
            </p:cNvPr>
            <p:cNvSpPr txBox="1"/>
            <p:nvPr/>
          </p:nvSpPr>
          <p:spPr>
            <a:xfrm>
              <a:off x="817661" y="3082144"/>
              <a:ext cx="954056" cy="172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800" smtClean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AWS</a:t>
              </a:r>
              <a:r>
                <a:rPr lang="ja-JP" altLang="en-US" sz="800" smtClean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管理者</a:t>
              </a:r>
              <a:endParaRPr lang="en-US" altLang="ja-JP" sz="80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grpSp>
          <p:nvGrpSpPr>
            <p:cNvPr id="121" name="グループ化 120"/>
            <p:cNvGrpSpPr/>
            <p:nvPr/>
          </p:nvGrpSpPr>
          <p:grpSpPr>
            <a:xfrm>
              <a:off x="1126173" y="2639309"/>
              <a:ext cx="340441" cy="425712"/>
              <a:chOff x="4055104" y="2335940"/>
              <a:chExt cx="340441" cy="425712"/>
            </a:xfrm>
          </p:grpSpPr>
          <p:sp>
            <p:nvSpPr>
              <p:cNvPr id="122" name="フリーフォーム 41">
                <a:extLst>
                  <a:ext uri="{FF2B5EF4-FFF2-40B4-BE49-F238E27FC236}">
                    <a16:creationId xmlns:a16="http://schemas.microsoft.com/office/drawing/2014/main" id="{B9EC9FFE-BB7F-4249-A207-2648DF1B7094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055104" y="2335940"/>
                <a:ext cx="340441" cy="425712"/>
              </a:xfrm>
              <a:custGeom>
                <a:avLst/>
                <a:gdLst>
                  <a:gd name="connsiteX0" fmla="*/ 243036 w 823913"/>
                  <a:gd name="connsiteY0" fmla="*/ 469900 h 917575"/>
                  <a:gd name="connsiteX1" fmla="*/ 350633 w 823913"/>
                  <a:gd name="connsiteY1" fmla="*/ 807725 h 917575"/>
                  <a:gd name="connsiteX2" fmla="*/ 385998 w 823913"/>
                  <a:gd name="connsiteY2" fmla="*/ 493977 h 917575"/>
                  <a:gd name="connsiteX3" fmla="*/ 437915 w 823913"/>
                  <a:gd name="connsiteY3" fmla="*/ 493977 h 917575"/>
                  <a:gd name="connsiteX4" fmla="*/ 473280 w 823913"/>
                  <a:gd name="connsiteY4" fmla="*/ 807725 h 917575"/>
                  <a:gd name="connsiteX5" fmla="*/ 580878 w 823913"/>
                  <a:gd name="connsiteY5" fmla="*/ 469900 h 917575"/>
                  <a:gd name="connsiteX6" fmla="*/ 789301 w 823913"/>
                  <a:gd name="connsiteY6" fmla="*/ 527834 h 917575"/>
                  <a:gd name="connsiteX7" fmla="*/ 823913 w 823913"/>
                  <a:gd name="connsiteY7" fmla="*/ 585769 h 917575"/>
                  <a:gd name="connsiteX8" fmla="*/ 823913 w 823913"/>
                  <a:gd name="connsiteY8" fmla="*/ 897260 h 917575"/>
                  <a:gd name="connsiteX9" fmla="*/ 803597 w 823913"/>
                  <a:gd name="connsiteY9" fmla="*/ 917575 h 917575"/>
                  <a:gd name="connsiteX10" fmla="*/ 20316 w 823913"/>
                  <a:gd name="connsiteY10" fmla="*/ 917575 h 917575"/>
                  <a:gd name="connsiteX11" fmla="*/ 0 w 823913"/>
                  <a:gd name="connsiteY11" fmla="*/ 897260 h 917575"/>
                  <a:gd name="connsiteX12" fmla="*/ 0 w 823913"/>
                  <a:gd name="connsiteY12" fmla="*/ 585769 h 917575"/>
                  <a:gd name="connsiteX13" fmla="*/ 34612 w 823913"/>
                  <a:gd name="connsiteY13" fmla="*/ 527834 h 917575"/>
                  <a:gd name="connsiteX14" fmla="*/ 243036 w 823913"/>
                  <a:gd name="connsiteY14" fmla="*/ 469900 h 917575"/>
                  <a:gd name="connsiteX15" fmla="*/ 408782 w 823913"/>
                  <a:gd name="connsiteY15" fmla="*/ 0 h 917575"/>
                  <a:gd name="connsiteX16" fmla="*/ 579439 w 823913"/>
                  <a:gd name="connsiteY16" fmla="*/ 220663 h 917575"/>
                  <a:gd name="connsiteX17" fmla="*/ 408782 w 823913"/>
                  <a:gd name="connsiteY17" fmla="*/ 441326 h 917575"/>
                  <a:gd name="connsiteX18" fmla="*/ 238125 w 823913"/>
                  <a:gd name="connsiteY18" fmla="*/ 220663 h 917575"/>
                  <a:gd name="connsiteX19" fmla="*/ 408782 w 823913"/>
                  <a:gd name="connsiteY19" fmla="*/ 0 h 91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3913" h="917575">
                    <a:moveTo>
                      <a:pt x="243036" y="469900"/>
                    </a:moveTo>
                    <a:cubicBezTo>
                      <a:pt x="243036" y="469900"/>
                      <a:pt x="243036" y="469900"/>
                      <a:pt x="350633" y="807725"/>
                    </a:cubicBezTo>
                    <a:cubicBezTo>
                      <a:pt x="350633" y="807725"/>
                      <a:pt x="350633" y="807725"/>
                      <a:pt x="385998" y="493977"/>
                    </a:cubicBezTo>
                    <a:cubicBezTo>
                      <a:pt x="385998" y="493977"/>
                      <a:pt x="385998" y="493977"/>
                      <a:pt x="437915" y="493977"/>
                    </a:cubicBezTo>
                    <a:cubicBezTo>
                      <a:pt x="437915" y="493977"/>
                      <a:pt x="437915" y="493977"/>
                      <a:pt x="473280" y="807725"/>
                    </a:cubicBezTo>
                    <a:cubicBezTo>
                      <a:pt x="473280" y="807725"/>
                      <a:pt x="473280" y="807725"/>
                      <a:pt x="580878" y="469900"/>
                    </a:cubicBezTo>
                    <a:cubicBezTo>
                      <a:pt x="580878" y="469900"/>
                      <a:pt x="775005" y="523320"/>
                      <a:pt x="789301" y="527834"/>
                    </a:cubicBezTo>
                    <a:cubicBezTo>
                      <a:pt x="823161" y="536863"/>
                      <a:pt x="823913" y="553416"/>
                      <a:pt x="823913" y="585769"/>
                    </a:cubicBezTo>
                    <a:cubicBezTo>
                      <a:pt x="823913" y="585769"/>
                      <a:pt x="823913" y="585769"/>
                      <a:pt x="823913" y="897260"/>
                    </a:cubicBezTo>
                    <a:cubicBezTo>
                      <a:pt x="823913" y="908546"/>
                      <a:pt x="814884" y="917575"/>
                      <a:pt x="803597" y="917575"/>
                    </a:cubicBezTo>
                    <a:cubicBezTo>
                      <a:pt x="803597" y="917575"/>
                      <a:pt x="803597" y="917575"/>
                      <a:pt x="20316" y="917575"/>
                    </a:cubicBezTo>
                    <a:cubicBezTo>
                      <a:pt x="9029" y="917575"/>
                      <a:pt x="0" y="908546"/>
                      <a:pt x="0" y="897260"/>
                    </a:cubicBezTo>
                    <a:cubicBezTo>
                      <a:pt x="0" y="897260"/>
                      <a:pt x="0" y="897260"/>
                      <a:pt x="0" y="585769"/>
                    </a:cubicBezTo>
                    <a:cubicBezTo>
                      <a:pt x="0" y="553416"/>
                      <a:pt x="752" y="536863"/>
                      <a:pt x="34612" y="527834"/>
                    </a:cubicBezTo>
                    <a:cubicBezTo>
                      <a:pt x="48908" y="523320"/>
                      <a:pt x="243036" y="469900"/>
                      <a:pt x="243036" y="469900"/>
                    </a:cubicBezTo>
                    <a:close/>
                    <a:moveTo>
                      <a:pt x="408782" y="0"/>
                    </a:moveTo>
                    <a:cubicBezTo>
                      <a:pt x="503033" y="0"/>
                      <a:pt x="579439" y="98794"/>
                      <a:pt x="579439" y="220663"/>
                    </a:cubicBezTo>
                    <a:cubicBezTo>
                      <a:pt x="579439" y="342532"/>
                      <a:pt x="503033" y="441326"/>
                      <a:pt x="408782" y="441326"/>
                    </a:cubicBezTo>
                    <a:cubicBezTo>
                      <a:pt x="314531" y="441326"/>
                      <a:pt x="238125" y="342532"/>
                      <a:pt x="238125" y="220663"/>
                    </a:cubicBezTo>
                    <a:cubicBezTo>
                      <a:pt x="238125" y="98794"/>
                      <a:pt x="314531" y="0"/>
                      <a:pt x="408782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kumimoji="0" lang="ja-JP" altLang="en-US" kern="0">
                  <a:solidFill>
                    <a:srgbClr val="002B62"/>
                  </a:solidFill>
                  <a:latin typeface="メイリオ"/>
                  <a:ea typeface="メイリオ"/>
                </a:endParaRPr>
              </a:p>
            </p:txBody>
          </p:sp>
          <p:sp>
            <p:nvSpPr>
              <p:cNvPr id="123" name="Freeform 19">
                <a:extLst>
                  <a:ext uri="{FF2B5EF4-FFF2-40B4-BE49-F238E27FC236}">
                    <a16:creationId xmlns:a16="http://schemas.microsoft.com/office/drawing/2014/main" id="{73CFAE6D-A225-49A5-9ED1-97B4F5C70EE8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169232" y="2385197"/>
                <a:ext cx="108776" cy="137210"/>
              </a:xfrm>
              <a:custGeom>
                <a:avLst/>
                <a:gdLst>
                  <a:gd name="T0" fmla="*/ 174 w 347"/>
                  <a:gd name="T1" fmla="*/ 61 h 394"/>
                  <a:gd name="T2" fmla="*/ 14 w 347"/>
                  <a:gd name="T3" fmla="*/ 60 h 394"/>
                  <a:gd name="T4" fmla="*/ 0 w 347"/>
                  <a:gd name="T5" fmla="*/ 154 h 394"/>
                  <a:gd name="T6" fmla="*/ 174 w 347"/>
                  <a:gd name="T7" fmla="*/ 394 h 394"/>
                  <a:gd name="T8" fmla="*/ 347 w 347"/>
                  <a:gd name="T9" fmla="*/ 168 h 394"/>
                  <a:gd name="T10" fmla="*/ 174 w 347"/>
                  <a:gd name="T11" fmla="*/ 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94">
                    <a:moveTo>
                      <a:pt x="174" y="61"/>
                    </a:moveTo>
                    <a:cubicBezTo>
                      <a:pt x="114" y="0"/>
                      <a:pt x="54" y="20"/>
                      <a:pt x="14" y="60"/>
                    </a:cubicBezTo>
                    <a:cubicBezTo>
                      <a:pt x="5" y="89"/>
                      <a:pt x="0" y="121"/>
                      <a:pt x="0" y="154"/>
                    </a:cubicBezTo>
                    <a:cubicBezTo>
                      <a:pt x="0" y="287"/>
                      <a:pt x="78" y="394"/>
                      <a:pt x="174" y="394"/>
                    </a:cubicBezTo>
                    <a:cubicBezTo>
                      <a:pt x="266" y="394"/>
                      <a:pt x="341" y="294"/>
                      <a:pt x="347" y="168"/>
                    </a:cubicBezTo>
                    <a:cubicBezTo>
                      <a:pt x="308" y="165"/>
                      <a:pt x="239" y="127"/>
                      <a:pt x="17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kumimoji="0" lang="ja-JP" altLang="en-US" kern="0">
                  <a:solidFill>
                    <a:srgbClr val="FFFFFF"/>
                  </a:solidFill>
                  <a:latin typeface="メイリオ"/>
                  <a:ea typeface="メイリオ"/>
                </a:endParaRPr>
              </a:p>
            </p:txBody>
          </p:sp>
        </p:grpSp>
      </p:grpSp>
      <p:grpSp>
        <p:nvGrpSpPr>
          <p:cNvPr id="124" name="グループ化 123"/>
          <p:cNvGrpSpPr/>
          <p:nvPr/>
        </p:nvGrpSpPr>
        <p:grpSpPr>
          <a:xfrm>
            <a:off x="4763063" y="4310485"/>
            <a:ext cx="1225447" cy="783650"/>
            <a:chOff x="817661" y="2639309"/>
            <a:chExt cx="954056" cy="627743"/>
          </a:xfrm>
        </p:grpSpPr>
        <p:sp>
          <p:nvSpPr>
            <p:cNvPr id="125" name="TextBox 24">
              <a:extLst>
                <a:ext uri="{FF2B5EF4-FFF2-40B4-BE49-F238E27FC236}">
                  <a16:creationId xmlns:a16="http://schemas.microsoft.com/office/drawing/2014/main" id="{64EBA38E-9450-47CD-B7B0-898960ED2DD7}"/>
                </a:ext>
              </a:extLst>
            </p:cNvPr>
            <p:cNvSpPr txBox="1"/>
            <p:nvPr/>
          </p:nvSpPr>
          <p:spPr>
            <a:xfrm>
              <a:off x="817661" y="3082144"/>
              <a:ext cx="954056" cy="184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ja-JP" altLang="en-US" sz="900" smtClean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インフラ管理者</a:t>
              </a:r>
              <a:endParaRPr lang="en-US" altLang="ja-JP" sz="90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grpSp>
          <p:nvGrpSpPr>
            <p:cNvPr id="126" name="グループ化 125"/>
            <p:cNvGrpSpPr/>
            <p:nvPr/>
          </p:nvGrpSpPr>
          <p:grpSpPr>
            <a:xfrm>
              <a:off x="1126173" y="2639309"/>
              <a:ext cx="340441" cy="425712"/>
              <a:chOff x="4055104" y="2335940"/>
              <a:chExt cx="340441" cy="425712"/>
            </a:xfrm>
          </p:grpSpPr>
          <p:sp>
            <p:nvSpPr>
              <p:cNvPr id="127" name="フリーフォーム 41">
                <a:extLst>
                  <a:ext uri="{FF2B5EF4-FFF2-40B4-BE49-F238E27FC236}">
                    <a16:creationId xmlns:a16="http://schemas.microsoft.com/office/drawing/2014/main" id="{B9EC9FFE-BB7F-4249-A207-2648DF1B7094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055104" y="2335940"/>
                <a:ext cx="340441" cy="425712"/>
              </a:xfrm>
              <a:custGeom>
                <a:avLst/>
                <a:gdLst>
                  <a:gd name="connsiteX0" fmla="*/ 243036 w 823913"/>
                  <a:gd name="connsiteY0" fmla="*/ 469900 h 917575"/>
                  <a:gd name="connsiteX1" fmla="*/ 350633 w 823913"/>
                  <a:gd name="connsiteY1" fmla="*/ 807725 h 917575"/>
                  <a:gd name="connsiteX2" fmla="*/ 385998 w 823913"/>
                  <a:gd name="connsiteY2" fmla="*/ 493977 h 917575"/>
                  <a:gd name="connsiteX3" fmla="*/ 437915 w 823913"/>
                  <a:gd name="connsiteY3" fmla="*/ 493977 h 917575"/>
                  <a:gd name="connsiteX4" fmla="*/ 473280 w 823913"/>
                  <a:gd name="connsiteY4" fmla="*/ 807725 h 917575"/>
                  <a:gd name="connsiteX5" fmla="*/ 580878 w 823913"/>
                  <a:gd name="connsiteY5" fmla="*/ 469900 h 917575"/>
                  <a:gd name="connsiteX6" fmla="*/ 789301 w 823913"/>
                  <a:gd name="connsiteY6" fmla="*/ 527834 h 917575"/>
                  <a:gd name="connsiteX7" fmla="*/ 823913 w 823913"/>
                  <a:gd name="connsiteY7" fmla="*/ 585769 h 917575"/>
                  <a:gd name="connsiteX8" fmla="*/ 823913 w 823913"/>
                  <a:gd name="connsiteY8" fmla="*/ 897260 h 917575"/>
                  <a:gd name="connsiteX9" fmla="*/ 803597 w 823913"/>
                  <a:gd name="connsiteY9" fmla="*/ 917575 h 917575"/>
                  <a:gd name="connsiteX10" fmla="*/ 20316 w 823913"/>
                  <a:gd name="connsiteY10" fmla="*/ 917575 h 917575"/>
                  <a:gd name="connsiteX11" fmla="*/ 0 w 823913"/>
                  <a:gd name="connsiteY11" fmla="*/ 897260 h 917575"/>
                  <a:gd name="connsiteX12" fmla="*/ 0 w 823913"/>
                  <a:gd name="connsiteY12" fmla="*/ 585769 h 917575"/>
                  <a:gd name="connsiteX13" fmla="*/ 34612 w 823913"/>
                  <a:gd name="connsiteY13" fmla="*/ 527834 h 917575"/>
                  <a:gd name="connsiteX14" fmla="*/ 243036 w 823913"/>
                  <a:gd name="connsiteY14" fmla="*/ 469900 h 917575"/>
                  <a:gd name="connsiteX15" fmla="*/ 408782 w 823913"/>
                  <a:gd name="connsiteY15" fmla="*/ 0 h 917575"/>
                  <a:gd name="connsiteX16" fmla="*/ 579439 w 823913"/>
                  <a:gd name="connsiteY16" fmla="*/ 220663 h 917575"/>
                  <a:gd name="connsiteX17" fmla="*/ 408782 w 823913"/>
                  <a:gd name="connsiteY17" fmla="*/ 441326 h 917575"/>
                  <a:gd name="connsiteX18" fmla="*/ 238125 w 823913"/>
                  <a:gd name="connsiteY18" fmla="*/ 220663 h 917575"/>
                  <a:gd name="connsiteX19" fmla="*/ 408782 w 823913"/>
                  <a:gd name="connsiteY19" fmla="*/ 0 h 91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3913" h="917575">
                    <a:moveTo>
                      <a:pt x="243036" y="469900"/>
                    </a:moveTo>
                    <a:cubicBezTo>
                      <a:pt x="243036" y="469900"/>
                      <a:pt x="243036" y="469900"/>
                      <a:pt x="350633" y="807725"/>
                    </a:cubicBezTo>
                    <a:cubicBezTo>
                      <a:pt x="350633" y="807725"/>
                      <a:pt x="350633" y="807725"/>
                      <a:pt x="385998" y="493977"/>
                    </a:cubicBezTo>
                    <a:cubicBezTo>
                      <a:pt x="385998" y="493977"/>
                      <a:pt x="385998" y="493977"/>
                      <a:pt x="437915" y="493977"/>
                    </a:cubicBezTo>
                    <a:cubicBezTo>
                      <a:pt x="437915" y="493977"/>
                      <a:pt x="437915" y="493977"/>
                      <a:pt x="473280" y="807725"/>
                    </a:cubicBezTo>
                    <a:cubicBezTo>
                      <a:pt x="473280" y="807725"/>
                      <a:pt x="473280" y="807725"/>
                      <a:pt x="580878" y="469900"/>
                    </a:cubicBezTo>
                    <a:cubicBezTo>
                      <a:pt x="580878" y="469900"/>
                      <a:pt x="775005" y="523320"/>
                      <a:pt x="789301" y="527834"/>
                    </a:cubicBezTo>
                    <a:cubicBezTo>
                      <a:pt x="823161" y="536863"/>
                      <a:pt x="823913" y="553416"/>
                      <a:pt x="823913" y="585769"/>
                    </a:cubicBezTo>
                    <a:cubicBezTo>
                      <a:pt x="823913" y="585769"/>
                      <a:pt x="823913" y="585769"/>
                      <a:pt x="823913" y="897260"/>
                    </a:cubicBezTo>
                    <a:cubicBezTo>
                      <a:pt x="823913" y="908546"/>
                      <a:pt x="814884" y="917575"/>
                      <a:pt x="803597" y="917575"/>
                    </a:cubicBezTo>
                    <a:cubicBezTo>
                      <a:pt x="803597" y="917575"/>
                      <a:pt x="803597" y="917575"/>
                      <a:pt x="20316" y="917575"/>
                    </a:cubicBezTo>
                    <a:cubicBezTo>
                      <a:pt x="9029" y="917575"/>
                      <a:pt x="0" y="908546"/>
                      <a:pt x="0" y="897260"/>
                    </a:cubicBezTo>
                    <a:cubicBezTo>
                      <a:pt x="0" y="897260"/>
                      <a:pt x="0" y="897260"/>
                      <a:pt x="0" y="585769"/>
                    </a:cubicBezTo>
                    <a:cubicBezTo>
                      <a:pt x="0" y="553416"/>
                      <a:pt x="752" y="536863"/>
                      <a:pt x="34612" y="527834"/>
                    </a:cubicBezTo>
                    <a:cubicBezTo>
                      <a:pt x="48908" y="523320"/>
                      <a:pt x="243036" y="469900"/>
                      <a:pt x="243036" y="469900"/>
                    </a:cubicBezTo>
                    <a:close/>
                    <a:moveTo>
                      <a:pt x="408782" y="0"/>
                    </a:moveTo>
                    <a:cubicBezTo>
                      <a:pt x="503033" y="0"/>
                      <a:pt x="579439" y="98794"/>
                      <a:pt x="579439" y="220663"/>
                    </a:cubicBezTo>
                    <a:cubicBezTo>
                      <a:pt x="579439" y="342532"/>
                      <a:pt x="503033" y="441326"/>
                      <a:pt x="408782" y="441326"/>
                    </a:cubicBezTo>
                    <a:cubicBezTo>
                      <a:pt x="314531" y="441326"/>
                      <a:pt x="238125" y="342532"/>
                      <a:pt x="238125" y="220663"/>
                    </a:cubicBezTo>
                    <a:cubicBezTo>
                      <a:pt x="238125" y="98794"/>
                      <a:pt x="314531" y="0"/>
                      <a:pt x="408782" y="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kumimoji="0" lang="ja-JP" altLang="en-US" kern="0">
                  <a:solidFill>
                    <a:srgbClr val="002B62"/>
                  </a:solidFill>
                  <a:latin typeface="メイリオ"/>
                  <a:ea typeface="メイリオ"/>
                </a:endParaRPr>
              </a:p>
            </p:txBody>
          </p:sp>
          <p:sp>
            <p:nvSpPr>
              <p:cNvPr id="128" name="Freeform 19">
                <a:extLst>
                  <a:ext uri="{FF2B5EF4-FFF2-40B4-BE49-F238E27FC236}">
                    <a16:creationId xmlns:a16="http://schemas.microsoft.com/office/drawing/2014/main" id="{73CFAE6D-A225-49A5-9ED1-97B4F5C70EE8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169232" y="2385197"/>
                <a:ext cx="108776" cy="137210"/>
              </a:xfrm>
              <a:custGeom>
                <a:avLst/>
                <a:gdLst>
                  <a:gd name="T0" fmla="*/ 174 w 347"/>
                  <a:gd name="T1" fmla="*/ 61 h 394"/>
                  <a:gd name="T2" fmla="*/ 14 w 347"/>
                  <a:gd name="T3" fmla="*/ 60 h 394"/>
                  <a:gd name="T4" fmla="*/ 0 w 347"/>
                  <a:gd name="T5" fmla="*/ 154 h 394"/>
                  <a:gd name="T6" fmla="*/ 174 w 347"/>
                  <a:gd name="T7" fmla="*/ 394 h 394"/>
                  <a:gd name="T8" fmla="*/ 347 w 347"/>
                  <a:gd name="T9" fmla="*/ 168 h 394"/>
                  <a:gd name="T10" fmla="*/ 174 w 347"/>
                  <a:gd name="T11" fmla="*/ 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94">
                    <a:moveTo>
                      <a:pt x="174" y="61"/>
                    </a:moveTo>
                    <a:cubicBezTo>
                      <a:pt x="114" y="0"/>
                      <a:pt x="54" y="20"/>
                      <a:pt x="14" y="60"/>
                    </a:cubicBezTo>
                    <a:cubicBezTo>
                      <a:pt x="5" y="89"/>
                      <a:pt x="0" y="121"/>
                      <a:pt x="0" y="154"/>
                    </a:cubicBezTo>
                    <a:cubicBezTo>
                      <a:pt x="0" y="287"/>
                      <a:pt x="78" y="394"/>
                      <a:pt x="174" y="394"/>
                    </a:cubicBezTo>
                    <a:cubicBezTo>
                      <a:pt x="266" y="394"/>
                      <a:pt x="341" y="294"/>
                      <a:pt x="347" y="168"/>
                    </a:cubicBezTo>
                    <a:cubicBezTo>
                      <a:pt x="308" y="165"/>
                      <a:pt x="239" y="127"/>
                      <a:pt x="17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kumimoji="0" lang="ja-JP" altLang="en-US" kern="0">
                  <a:solidFill>
                    <a:srgbClr val="FFFFFF"/>
                  </a:solidFill>
                  <a:latin typeface="メイリオ"/>
                  <a:ea typeface="メイリオ"/>
                </a:endParaRPr>
              </a:p>
            </p:txBody>
          </p:sp>
        </p:grpSp>
      </p:grpSp>
      <p:grpSp>
        <p:nvGrpSpPr>
          <p:cNvPr id="144" name="グループ化 143"/>
          <p:cNvGrpSpPr/>
          <p:nvPr/>
        </p:nvGrpSpPr>
        <p:grpSpPr>
          <a:xfrm>
            <a:off x="5706424" y="4310485"/>
            <a:ext cx="1225447" cy="783650"/>
            <a:chOff x="817661" y="2639309"/>
            <a:chExt cx="954056" cy="627743"/>
          </a:xfrm>
        </p:grpSpPr>
        <p:sp>
          <p:nvSpPr>
            <p:cNvPr id="145" name="TextBox 24">
              <a:extLst>
                <a:ext uri="{FF2B5EF4-FFF2-40B4-BE49-F238E27FC236}">
                  <a16:creationId xmlns:a16="http://schemas.microsoft.com/office/drawing/2014/main" id="{64EBA38E-9450-47CD-B7B0-898960ED2DD7}"/>
                </a:ext>
              </a:extLst>
            </p:cNvPr>
            <p:cNvSpPr txBox="1"/>
            <p:nvPr/>
          </p:nvSpPr>
          <p:spPr>
            <a:xfrm>
              <a:off x="817661" y="3082144"/>
              <a:ext cx="954056" cy="184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ja-JP" altLang="en-US" sz="900" smtClean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インフラ管理者</a:t>
              </a:r>
              <a:endParaRPr lang="en-US" altLang="ja-JP" sz="90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grpSp>
          <p:nvGrpSpPr>
            <p:cNvPr id="146" name="グループ化 145"/>
            <p:cNvGrpSpPr/>
            <p:nvPr/>
          </p:nvGrpSpPr>
          <p:grpSpPr>
            <a:xfrm>
              <a:off x="1126173" y="2639309"/>
              <a:ext cx="340441" cy="425712"/>
              <a:chOff x="4055104" y="2335940"/>
              <a:chExt cx="340441" cy="425712"/>
            </a:xfrm>
          </p:grpSpPr>
          <p:sp>
            <p:nvSpPr>
              <p:cNvPr id="147" name="フリーフォーム 41">
                <a:extLst>
                  <a:ext uri="{FF2B5EF4-FFF2-40B4-BE49-F238E27FC236}">
                    <a16:creationId xmlns:a16="http://schemas.microsoft.com/office/drawing/2014/main" id="{B9EC9FFE-BB7F-4249-A207-2648DF1B7094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055104" y="2335940"/>
                <a:ext cx="340441" cy="425712"/>
              </a:xfrm>
              <a:custGeom>
                <a:avLst/>
                <a:gdLst>
                  <a:gd name="connsiteX0" fmla="*/ 243036 w 823913"/>
                  <a:gd name="connsiteY0" fmla="*/ 469900 h 917575"/>
                  <a:gd name="connsiteX1" fmla="*/ 350633 w 823913"/>
                  <a:gd name="connsiteY1" fmla="*/ 807725 h 917575"/>
                  <a:gd name="connsiteX2" fmla="*/ 385998 w 823913"/>
                  <a:gd name="connsiteY2" fmla="*/ 493977 h 917575"/>
                  <a:gd name="connsiteX3" fmla="*/ 437915 w 823913"/>
                  <a:gd name="connsiteY3" fmla="*/ 493977 h 917575"/>
                  <a:gd name="connsiteX4" fmla="*/ 473280 w 823913"/>
                  <a:gd name="connsiteY4" fmla="*/ 807725 h 917575"/>
                  <a:gd name="connsiteX5" fmla="*/ 580878 w 823913"/>
                  <a:gd name="connsiteY5" fmla="*/ 469900 h 917575"/>
                  <a:gd name="connsiteX6" fmla="*/ 789301 w 823913"/>
                  <a:gd name="connsiteY6" fmla="*/ 527834 h 917575"/>
                  <a:gd name="connsiteX7" fmla="*/ 823913 w 823913"/>
                  <a:gd name="connsiteY7" fmla="*/ 585769 h 917575"/>
                  <a:gd name="connsiteX8" fmla="*/ 823913 w 823913"/>
                  <a:gd name="connsiteY8" fmla="*/ 897260 h 917575"/>
                  <a:gd name="connsiteX9" fmla="*/ 803597 w 823913"/>
                  <a:gd name="connsiteY9" fmla="*/ 917575 h 917575"/>
                  <a:gd name="connsiteX10" fmla="*/ 20316 w 823913"/>
                  <a:gd name="connsiteY10" fmla="*/ 917575 h 917575"/>
                  <a:gd name="connsiteX11" fmla="*/ 0 w 823913"/>
                  <a:gd name="connsiteY11" fmla="*/ 897260 h 917575"/>
                  <a:gd name="connsiteX12" fmla="*/ 0 w 823913"/>
                  <a:gd name="connsiteY12" fmla="*/ 585769 h 917575"/>
                  <a:gd name="connsiteX13" fmla="*/ 34612 w 823913"/>
                  <a:gd name="connsiteY13" fmla="*/ 527834 h 917575"/>
                  <a:gd name="connsiteX14" fmla="*/ 243036 w 823913"/>
                  <a:gd name="connsiteY14" fmla="*/ 469900 h 917575"/>
                  <a:gd name="connsiteX15" fmla="*/ 408782 w 823913"/>
                  <a:gd name="connsiteY15" fmla="*/ 0 h 917575"/>
                  <a:gd name="connsiteX16" fmla="*/ 579439 w 823913"/>
                  <a:gd name="connsiteY16" fmla="*/ 220663 h 917575"/>
                  <a:gd name="connsiteX17" fmla="*/ 408782 w 823913"/>
                  <a:gd name="connsiteY17" fmla="*/ 441326 h 917575"/>
                  <a:gd name="connsiteX18" fmla="*/ 238125 w 823913"/>
                  <a:gd name="connsiteY18" fmla="*/ 220663 h 917575"/>
                  <a:gd name="connsiteX19" fmla="*/ 408782 w 823913"/>
                  <a:gd name="connsiteY19" fmla="*/ 0 h 91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3913" h="917575">
                    <a:moveTo>
                      <a:pt x="243036" y="469900"/>
                    </a:moveTo>
                    <a:cubicBezTo>
                      <a:pt x="243036" y="469900"/>
                      <a:pt x="243036" y="469900"/>
                      <a:pt x="350633" y="807725"/>
                    </a:cubicBezTo>
                    <a:cubicBezTo>
                      <a:pt x="350633" y="807725"/>
                      <a:pt x="350633" y="807725"/>
                      <a:pt x="385998" y="493977"/>
                    </a:cubicBezTo>
                    <a:cubicBezTo>
                      <a:pt x="385998" y="493977"/>
                      <a:pt x="385998" y="493977"/>
                      <a:pt x="437915" y="493977"/>
                    </a:cubicBezTo>
                    <a:cubicBezTo>
                      <a:pt x="437915" y="493977"/>
                      <a:pt x="437915" y="493977"/>
                      <a:pt x="473280" y="807725"/>
                    </a:cubicBezTo>
                    <a:cubicBezTo>
                      <a:pt x="473280" y="807725"/>
                      <a:pt x="473280" y="807725"/>
                      <a:pt x="580878" y="469900"/>
                    </a:cubicBezTo>
                    <a:cubicBezTo>
                      <a:pt x="580878" y="469900"/>
                      <a:pt x="775005" y="523320"/>
                      <a:pt x="789301" y="527834"/>
                    </a:cubicBezTo>
                    <a:cubicBezTo>
                      <a:pt x="823161" y="536863"/>
                      <a:pt x="823913" y="553416"/>
                      <a:pt x="823913" y="585769"/>
                    </a:cubicBezTo>
                    <a:cubicBezTo>
                      <a:pt x="823913" y="585769"/>
                      <a:pt x="823913" y="585769"/>
                      <a:pt x="823913" y="897260"/>
                    </a:cubicBezTo>
                    <a:cubicBezTo>
                      <a:pt x="823913" y="908546"/>
                      <a:pt x="814884" y="917575"/>
                      <a:pt x="803597" y="917575"/>
                    </a:cubicBezTo>
                    <a:cubicBezTo>
                      <a:pt x="803597" y="917575"/>
                      <a:pt x="803597" y="917575"/>
                      <a:pt x="20316" y="917575"/>
                    </a:cubicBezTo>
                    <a:cubicBezTo>
                      <a:pt x="9029" y="917575"/>
                      <a:pt x="0" y="908546"/>
                      <a:pt x="0" y="897260"/>
                    </a:cubicBezTo>
                    <a:cubicBezTo>
                      <a:pt x="0" y="897260"/>
                      <a:pt x="0" y="897260"/>
                      <a:pt x="0" y="585769"/>
                    </a:cubicBezTo>
                    <a:cubicBezTo>
                      <a:pt x="0" y="553416"/>
                      <a:pt x="752" y="536863"/>
                      <a:pt x="34612" y="527834"/>
                    </a:cubicBezTo>
                    <a:cubicBezTo>
                      <a:pt x="48908" y="523320"/>
                      <a:pt x="243036" y="469900"/>
                      <a:pt x="243036" y="469900"/>
                    </a:cubicBezTo>
                    <a:close/>
                    <a:moveTo>
                      <a:pt x="408782" y="0"/>
                    </a:moveTo>
                    <a:cubicBezTo>
                      <a:pt x="503033" y="0"/>
                      <a:pt x="579439" y="98794"/>
                      <a:pt x="579439" y="220663"/>
                    </a:cubicBezTo>
                    <a:cubicBezTo>
                      <a:pt x="579439" y="342532"/>
                      <a:pt x="503033" y="441326"/>
                      <a:pt x="408782" y="441326"/>
                    </a:cubicBezTo>
                    <a:cubicBezTo>
                      <a:pt x="314531" y="441326"/>
                      <a:pt x="238125" y="342532"/>
                      <a:pt x="238125" y="220663"/>
                    </a:cubicBezTo>
                    <a:cubicBezTo>
                      <a:pt x="238125" y="98794"/>
                      <a:pt x="314531" y="0"/>
                      <a:pt x="408782" y="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kumimoji="0" lang="ja-JP" altLang="en-US" kern="0">
                  <a:solidFill>
                    <a:srgbClr val="002B62"/>
                  </a:solidFill>
                  <a:latin typeface="メイリオ"/>
                  <a:ea typeface="メイリオ"/>
                </a:endParaRPr>
              </a:p>
            </p:txBody>
          </p:sp>
          <p:sp>
            <p:nvSpPr>
              <p:cNvPr id="148" name="Freeform 19">
                <a:extLst>
                  <a:ext uri="{FF2B5EF4-FFF2-40B4-BE49-F238E27FC236}">
                    <a16:creationId xmlns:a16="http://schemas.microsoft.com/office/drawing/2014/main" id="{73CFAE6D-A225-49A5-9ED1-97B4F5C70EE8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169232" y="2385197"/>
                <a:ext cx="108776" cy="137210"/>
              </a:xfrm>
              <a:custGeom>
                <a:avLst/>
                <a:gdLst>
                  <a:gd name="T0" fmla="*/ 174 w 347"/>
                  <a:gd name="T1" fmla="*/ 61 h 394"/>
                  <a:gd name="T2" fmla="*/ 14 w 347"/>
                  <a:gd name="T3" fmla="*/ 60 h 394"/>
                  <a:gd name="T4" fmla="*/ 0 w 347"/>
                  <a:gd name="T5" fmla="*/ 154 h 394"/>
                  <a:gd name="T6" fmla="*/ 174 w 347"/>
                  <a:gd name="T7" fmla="*/ 394 h 394"/>
                  <a:gd name="T8" fmla="*/ 347 w 347"/>
                  <a:gd name="T9" fmla="*/ 168 h 394"/>
                  <a:gd name="T10" fmla="*/ 174 w 347"/>
                  <a:gd name="T11" fmla="*/ 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94">
                    <a:moveTo>
                      <a:pt x="174" y="61"/>
                    </a:moveTo>
                    <a:cubicBezTo>
                      <a:pt x="114" y="0"/>
                      <a:pt x="54" y="20"/>
                      <a:pt x="14" y="60"/>
                    </a:cubicBezTo>
                    <a:cubicBezTo>
                      <a:pt x="5" y="89"/>
                      <a:pt x="0" y="121"/>
                      <a:pt x="0" y="154"/>
                    </a:cubicBezTo>
                    <a:cubicBezTo>
                      <a:pt x="0" y="287"/>
                      <a:pt x="78" y="394"/>
                      <a:pt x="174" y="394"/>
                    </a:cubicBezTo>
                    <a:cubicBezTo>
                      <a:pt x="266" y="394"/>
                      <a:pt x="341" y="294"/>
                      <a:pt x="347" y="168"/>
                    </a:cubicBezTo>
                    <a:cubicBezTo>
                      <a:pt x="308" y="165"/>
                      <a:pt x="239" y="127"/>
                      <a:pt x="17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kumimoji="0" lang="ja-JP" altLang="en-US" kern="0">
                  <a:solidFill>
                    <a:srgbClr val="FFFFFF"/>
                  </a:solidFill>
                  <a:latin typeface="メイリオ"/>
                  <a:ea typeface="メイリオ"/>
                </a:endParaRPr>
              </a:p>
            </p:txBody>
          </p:sp>
        </p:grpSp>
      </p:grpSp>
      <p:grpSp>
        <p:nvGrpSpPr>
          <p:cNvPr id="149" name="グループ化 148"/>
          <p:cNvGrpSpPr/>
          <p:nvPr/>
        </p:nvGrpSpPr>
        <p:grpSpPr>
          <a:xfrm>
            <a:off x="6742813" y="4310485"/>
            <a:ext cx="1225447" cy="783650"/>
            <a:chOff x="817661" y="2639309"/>
            <a:chExt cx="954056" cy="627743"/>
          </a:xfrm>
        </p:grpSpPr>
        <p:sp>
          <p:nvSpPr>
            <p:cNvPr id="150" name="TextBox 24">
              <a:extLst>
                <a:ext uri="{FF2B5EF4-FFF2-40B4-BE49-F238E27FC236}">
                  <a16:creationId xmlns:a16="http://schemas.microsoft.com/office/drawing/2014/main" id="{64EBA38E-9450-47CD-B7B0-898960ED2DD7}"/>
                </a:ext>
              </a:extLst>
            </p:cNvPr>
            <p:cNvSpPr txBox="1"/>
            <p:nvPr/>
          </p:nvSpPr>
          <p:spPr>
            <a:xfrm>
              <a:off x="817661" y="3082144"/>
              <a:ext cx="954056" cy="184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ja-JP" altLang="en-US" sz="900" smtClean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インフラ管理者</a:t>
              </a:r>
              <a:endParaRPr lang="en-US" altLang="ja-JP" sz="90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grpSp>
          <p:nvGrpSpPr>
            <p:cNvPr id="151" name="グループ化 150"/>
            <p:cNvGrpSpPr/>
            <p:nvPr/>
          </p:nvGrpSpPr>
          <p:grpSpPr>
            <a:xfrm>
              <a:off x="1126173" y="2639309"/>
              <a:ext cx="340441" cy="425712"/>
              <a:chOff x="4055104" y="2335940"/>
              <a:chExt cx="340441" cy="425712"/>
            </a:xfrm>
          </p:grpSpPr>
          <p:sp>
            <p:nvSpPr>
              <p:cNvPr id="152" name="フリーフォーム 41">
                <a:extLst>
                  <a:ext uri="{FF2B5EF4-FFF2-40B4-BE49-F238E27FC236}">
                    <a16:creationId xmlns:a16="http://schemas.microsoft.com/office/drawing/2014/main" id="{B9EC9FFE-BB7F-4249-A207-2648DF1B7094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055104" y="2335940"/>
                <a:ext cx="340441" cy="425712"/>
              </a:xfrm>
              <a:custGeom>
                <a:avLst/>
                <a:gdLst>
                  <a:gd name="connsiteX0" fmla="*/ 243036 w 823913"/>
                  <a:gd name="connsiteY0" fmla="*/ 469900 h 917575"/>
                  <a:gd name="connsiteX1" fmla="*/ 350633 w 823913"/>
                  <a:gd name="connsiteY1" fmla="*/ 807725 h 917575"/>
                  <a:gd name="connsiteX2" fmla="*/ 385998 w 823913"/>
                  <a:gd name="connsiteY2" fmla="*/ 493977 h 917575"/>
                  <a:gd name="connsiteX3" fmla="*/ 437915 w 823913"/>
                  <a:gd name="connsiteY3" fmla="*/ 493977 h 917575"/>
                  <a:gd name="connsiteX4" fmla="*/ 473280 w 823913"/>
                  <a:gd name="connsiteY4" fmla="*/ 807725 h 917575"/>
                  <a:gd name="connsiteX5" fmla="*/ 580878 w 823913"/>
                  <a:gd name="connsiteY5" fmla="*/ 469900 h 917575"/>
                  <a:gd name="connsiteX6" fmla="*/ 789301 w 823913"/>
                  <a:gd name="connsiteY6" fmla="*/ 527834 h 917575"/>
                  <a:gd name="connsiteX7" fmla="*/ 823913 w 823913"/>
                  <a:gd name="connsiteY7" fmla="*/ 585769 h 917575"/>
                  <a:gd name="connsiteX8" fmla="*/ 823913 w 823913"/>
                  <a:gd name="connsiteY8" fmla="*/ 897260 h 917575"/>
                  <a:gd name="connsiteX9" fmla="*/ 803597 w 823913"/>
                  <a:gd name="connsiteY9" fmla="*/ 917575 h 917575"/>
                  <a:gd name="connsiteX10" fmla="*/ 20316 w 823913"/>
                  <a:gd name="connsiteY10" fmla="*/ 917575 h 917575"/>
                  <a:gd name="connsiteX11" fmla="*/ 0 w 823913"/>
                  <a:gd name="connsiteY11" fmla="*/ 897260 h 917575"/>
                  <a:gd name="connsiteX12" fmla="*/ 0 w 823913"/>
                  <a:gd name="connsiteY12" fmla="*/ 585769 h 917575"/>
                  <a:gd name="connsiteX13" fmla="*/ 34612 w 823913"/>
                  <a:gd name="connsiteY13" fmla="*/ 527834 h 917575"/>
                  <a:gd name="connsiteX14" fmla="*/ 243036 w 823913"/>
                  <a:gd name="connsiteY14" fmla="*/ 469900 h 917575"/>
                  <a:gd name="connsiteX15" fmla="*/ 408782 w 823913"/>
                  <a:gd name="connsiteY15" fmla="*/ 0 h 917575"/>
                  <a:gd name="connsiteX16" fmla="*/ 579439 w 823913"/>
                  <a:gd name="connsiteY16" fmla="*/ 220663 h 917575"/>
                  <a:gd name="connsiteX17" fmla="*/ 408782 w 823913"/>
                  <a:gd name="connsiteY17" fmla="*/ 441326 h 917575"/>
                  <a:gd name="connsiteX18" fmla="*/ 238125 w 823913"/>
                  <a:gd name="connsiteY18" fmla="*/ 220663 h 917575"/>
                  <a:gd name="connsiteX19" fmla="*/ 408782 w 823913"/>
                  <a:gd name="connsiteY19" fmla="*/ 0 h 91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3913" h="917575">
                    <a:moveTo>
                      <a:pt x="243036" y="469900"/>
                    </a:moveTo>
                    <a:cubicBezTo>
                      <a:pt x="243036" y="469900"/>
                      <a:pt x="243036" y="469900"/>
                      <a:pt x="350633" y="807725"/>
                    </a:cubicBezTo>
                    <a:cubicBezTo>
                      <a:pt x="350633" y="807725"/>
                      <a:pt x="350633" y="807725"/>
                      <a:pt x="385998" y="493977"/>
                    </a:cubicBezTo>
                    <a:cubicBezTo>
                      <a:pt x="385998" y="493977"/>
                      <a:pt x="385998" y="493977"/>
                      <a:pt x="437915" y="493977"/>
                    </a:cubicBezTo>
                    <a:cubicBezTo>
                      <a:pt x="437915" y="493977"/>
                      <a:pt x="437915" y="493977"/>
                      <a:pt x="473280" y="807725"/>
                    </a:cubicBezTo>
                    <a:cubicBezTo>
                      <a:pt x="473280" y="807725"/>
                      <a:pt x="473280" y="807725"/>
                      <a:pt x="580878" y="469900"/>
                    </a:cubicBezTo>
                    <a:cubicBezTo>
                      <a:pt x="580878" y="469900"/>
                      <a:pt x="775005" y="523320"/>
                      <a:pt x="789301" y="527834"/>
                    </a:cubicBezTo>
                    <a:cubicBezTo>
                      <a:pt x="823161" y="536863"/>
                      <a:pt x="823913" y="553416"/>
                      <a:pt x="823913" y="585769"/>
                    </a:cubicBezTo>
                    <a:cubicBezTo>
                      <a:pt x="823913" y="585769"/>
                      <a:pt x="823913" y="585769"/>
                      <a:pt x="823913" y="897260"/>
                    </a:cubicBezTo>
                    <a:cubicBezTo>
                      <a:pt x="823913" y="908546"/>
                      <a:pt x="814884" y="917575"/>
                      <a:pt x="803597" y="917575"/>
                    </a:cubicBezTo>
                    <a:cubicBezTo>
                      <a:pt x="803597" y="917575"/>
                      <a:pt x="803597" y="917575"/>
                      <a:pt x="20316" y="917575"/>
                    </a:cubicBezTo>
                    <a:cubicBezTo>
                      <a:pt x="9029" y="917575"/>
                      <a:pt x="0" y="908546"/>
                      <a:pt x="0" y="897260"/>
                    </a:cubicBezTo>
                    <a:cubicBezTo>
                      <a:pt x="0" y="897260"/>
                      <a:pt x="0" y="897260"/>
                      <a:pt x="0" y="585769"/>
                    </a:cubicBezTo>
                    <a:cubicBezTo>
                      <a:pt x="0" y="553416"/>
                      <a:pt x="752" y="536863"/>
                      <a:pt x="34612" y="527834"/>
                    </a:cubicBezTo>
                    <a:cubicBezTo>
                      <a:pt x="48908" y="523320"/>
                      <a:pt x="243036" y="469900"/>
                      <a:pt x="243036" y="469900"/>
                    </a:cubicBezTo>
                    <a:close/>
                    <a:moveTo>
                      <a:pt x="408782" y="0"/>
                    </a:moveTo>
                    <a:cubicBezTo>
                      <a:pt x="503033" y="0"/>
                      <a:pt x="579439" y="98794"/>
                      <a:pt x="579439" y="220663"/>
                    </a:cubicBezTo>
                    <a:cubicBezTo>
                      <a:pt x="579439" y="342532"/>
                      <a:pt x="503033" y="441326"/>
                      <a:pt x="408782" y="441326"/>
                    </a:cubicBezTo>
                    <a:cubicBezTo>
                      <a:pt x="314531" y="441326"/>
                      <a:pt x="238125" y="342532"/>
                      <a:pt x="238125" y="220663"/>
                    </a:cubicBezTo>
                    <a:cubicBezTo>
                      <a:pt x="238125" y="98794"/>
                      <a:pt x="314531" y="0"/>
                      <a:pt x="408782" y="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kumimoji="0" lang="ja-JP" altLang="en-US" kern="0">
                  <a:solidFill>
                    <a:srgbClr val="002B62"/>
                  </a:solidFill>
                  <a:latin typeface="メイリオ"/>
                  <a:ea typeface="メイリオ"/>
                </a:endParaRPr>
              </a:p>
            </p:txBody>
          </p:sp>
          <p:sp>
            <p:nvSpPr>
              <p:cNvPr id="153" name="Freeform 19">
                <a:extLst>
                  <a:ext uri="{FF2B5EF4-FFF2-40B4-BE49-F238E27FC236}">
                    <a16:creationId xmlns:a16="http://schemas.microsoft.com/office/drawing/2014/main" id="{73CFAE6D-A225-49A5-9ED1-97B4F5C70EE8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169232" y="2385197"/>
                <a:ext cx="108776" cy="137210"/>
              </a:xfrm>
              <a:custGeom>
                <a:avLst/>
                <a:gdLst>
                  <a:gd name="T0" fmla="*/ 174 w 347"/>
                  <a:gd name="T1" fmla="*/ 61 h 394"/>
                  <a:gd name="T2" fmla="*/ 14 w 347"/>
                  <a:gd name="T3" fmla="*/ 60 h 394"/>
                  <a:gd name="T4" fmla="*/ 0 w 347"/>
                  <a:gd name="T5" fmla="*/ 154 h 394"/>
                  <a:gd name="T6" fmla="*/ 174 w 347"/>
                  <a:gd name="T7" fmla="*/ 394 h 394"/>
                  <a:gd name="T8" fmla="*/ 347 w 347"/>
                  <a:gd name="T9" fmla="*/ 168 h 394"/>
                  <a:gd name="T10" fmla="*/ 174 w 347"/>
                  <a:gd name="T11" fmla="*/ 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94">
                    <a:moveTo>
                      <a:pt x="174" y="61"/>
                    </a:moveTo>
                    <a:cubicBezTo>
                      <a:pt x="114" y="0"/>
                      <a:pt x="54" y="20"/>
                      <a:pt x="14" y="60"/>
                    </a:cubicBezTo>
                    <a:cubicBezTo>
                      <a:pt x="5" y="89"/>
                      <a:pt x="0" y="121"/>
                      <a:pt x="0" y="154"/>
                    </a:cubicBezTo>
                    <a:cubicBezTo>
                      <a:pt x="0" y="287"/>
                      <a:pt x="78" y="394"/>
                      <a:pt x="174" y="394"/>
                    </a:cubicBezTo>
                    <a:cubicBezTo>
                      <a:pt x="266" y="394"/>
                      <a:pt x="341" y="294"/>
                      <a:pt x="347" y="168"/>
                    </a:cubicBezTo>
                    <a:cubicBezTo>
                      <a:pt x="308" y="165"/>
                      <a:pt x="239" y="127"/>
                      <a:pt x="17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kumimoji="0" lang="ja-JP" altLang="en-US" kern="0">
                  <a:solidFill>
                    <a:srgbClr val="FFFFFF"/>
                  </a:solidFill>
                  <a:latin typeface="メイリオ"/>
                  <a:ea typeface="メイリオ"/>
                </a:endParaRPr>
              </a:p>
            </p:txBody>
          </p:sp>
        </p:grpSp>
      </p:grpSp>
      <p:grpSp>
        <p:nvGrpSpPr>
          <p:cNvPr id="154" name="グループ化 153"/>
          <p:cNvGrpSpPr/>
          <p:nvPr/>
        </p:nvGrpSpPr>
        <p:grpSpPr>
          <a:xfrm>
            <a:off x="6235996" y="5050855"/>
            <a:ext cx="1225447" cy="783650"/>
            <a:chOff x="817661" y="2639309"/>
            <a:chExt cx="954056" cy="627743"/>
          </a:xfrm>
        </p:grpSpPr>
        <p:sp>
          <p:nvSpPr>
            <p:cNvPr id="155" name="TextBox 24">
              <a:extLst>
                <a:ext uri="{FF2B5EF4-FFF2-40B4-BE49-F238E27FC236}">
                  <a16:creationId xmlns:a16="http://schemas.microsoft.com/office/drawing/2014/main" id="{64EBA38E-9450-47CD-B7B0-898960ED2DD7}"/>
                </a:ext>
              </a:extLst>
            </p:cNvPr>
            <p:cNvSpPr txBox="1"/>
            <p:nvPr/>
          </p:nvSpPr>
          <p:spPr>
            <a:xfrm>
              <a:off x="817661" y="3082144"/>
              <a:ext cx="954056" cy="184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ja-JP" altLang="en-US" sz="900" smtClean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インフラメンバー</a:t>
              </a:r>
              <a:endParaRPr lang="en-US" altLang="ja-JP" sz="90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grpSp>
          <p:nvGrpSpPr>
            <p:cNvPr id="156" name="グループ化 155"/>
            <p:cNvGrpSpPr/>
            <p:nvPr/>
          </p:nvGrpSpPr>
          <p:grpSpPr>
            <a:xfrm>
              <a:off x="1126173" y="2639309"/>
              <a:ext cx="340441" cy="425712"/>
              <a:chOff x="4055104" y="2335940"/>
              <a:chExt cx="340441" cy="425712"/>
            </a:xfrm>
          </p:grpSpPr>
          <p:sp>
            <p:nvSpPr>
              <p:cNvPr id="157" name="フリーフォーム 41">
                <a:extLst>
                  <a:ext uri="{FF2B5EF4-FFF2-40B4-BE49-F238E27FC236}">
                    <a16:creationId xmlns:a16="http://schemas.microsoft.com/office/drawing/2014/main" id="{B9EC9FFE-BB7F-4249-A207-2648DF1B7094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055104" y="2335940"/>
                <a:ext cx="340441" cy="425712"/>
              </a:xfrm>
              <a:custGeom>
                <a:avLst/>
                <a:gdLst>
                  <a:gd name="connsiteX0" fmla="*/ 243036 w 823913"/>
                  <a:gd name="connsiteY0" fmla="*/ 469900 h 917575"/>
                  <a:gd name="connsiteX1" fmla="*/ 350633 w 823913"/>
                  <a:gd name="connsiteY1" fmla="*/ 807725 h 917575"/>
                  <a:gd name="connsiteX2" fmla="*/ 385998 w 823913"/>
                  <a:gd name="connsiteY2" fmla="*/ 493977 h 917575"/>
                  <a:gd name="connsiteX3" fmla="*/ 437915 w 823913"/>
                  <a:gd name="connsiteY3" fmla="*/ 493977 h 917575"/>
                  <a:gd name="connsiteX4" fmla="*/ 473280 w 823913"/>
                  <a:gd name="connsiteY4" fmla="*/ 807725 h 917575"/>
                  <a:gd name="connsiteX5" fmla="*/ 580878 w 823913"/>
                  <a:gd name="connsiteY5" fmla="*/ 469900 h 917575"/>
                  <a:gd name="connsiteX6" fmla="*/ 789301 w 823913"/>
                  <a:gd name="connsiteY6" fmla="*/ 527834 h 917575"/>
                  <a:gd name="connsiteX7" fmla="*/ 823913 w 823913"/>
                  <a:gd name="connsiteY7" fmla="*/ 585769 h 917575"/>
                  <a:gd name="connsiteX8" fmla="*/ 823913 w 823913"/>
                  <a:gd name="connsiteY8" fmla="*/ 897260 h 917575"/>
                  <a:gd name="connsiteX9" fmla="*/ 803597 w 823913"/>
                  <a:gd name="connsiteY9" fmla="*/ 917575 h 917575"/>
                  <a:gd name="connsiteX10" fmla="*/ 20316 w 823913"/>
                  <a:gd name="connsiteY10" fmla="*/ 917575 h 917575"/>
                  <a:gd name="connsiteX11" fmla="*/ 0 w 823913"/>
                  <a:gd name="connsiteY11" fmla="*/ 897260 h 917575"/>
                  <a:gd name="connsiteX12" fmla="*/ 0 w 823913"/>
                  <a:gd name="connsiteY12" fmla="*/ 585769 h 917575"/>
                  <a:gd name="connsiteX13" fmla="*/ 34612 w 823913"/>
                  <a:gd name="connsiteY13" fmla="*/ 527834 h 917575"/>
                  <a:gd name="connsiteX14" fmla="*/ 243036 w 823913"/>
                  <a:gd name="connsiteY14" fmla="*/ 469900 h 917575"/>
                  <a:gd name="connsiteX15" fmla="*/ 408782 w 823913"/>
                  <a:gd name="connsiteY15" fmla="*/ 0 h 917575"/>
                  <a:gd name="connsiteX16" fmla="*/ 579439 w 823913"/>
                  <a:gd name="connsiteY16" fmla="*/ 220663 h 917575"/>
                  <a:gd name="connsiteX17" fmla="*/ 408782 w 823913"/>
                  <a:gd name="connsiteY17" fmla="*/ 441326 h 917575"/>
                  <a:gd name="connsiteX18" fmla="*/ 238125 w 823913"/>
                  <a:gd name="connsiteY18" fmla="*/ 220663 h 917575"/>
                  <a:gd name="connsiteX19" fmla="*/ 408782 w 823913"/>
                  <a:gd name="connsiteY19" fmla="*/ 0 h 91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3913" h="917575">
                    <a:moveTo>
                      <a:pt x="243036" y="469900"/>
                    </a:moveTo>
                    <a:cubicBezTo>
                      <a:pt x="243036" y="469900"/>
                      <a:pt x="243036" y="469900"/>
                      <a:pt x="350633" y="807725"/>
                    </a:cubicBezTo>
                    <a:cubicBezTo>
                      <a:pt x="350633" y="807725"/>
                      <a:pt x="350633" y="807725"/>
                      <a:pt x="385998" y="493977"/>
                    </a:cubicBezTo>
                    <a:cubicBezTo>
                      <a:pt x="385998" y="493977"/>
                      <a:pt x="385998" y="493977"/>
                      <a:pt x="437915" y="493977"/>
                    </a:cubicBezTo>
                    <a:cubicBezTo>
                      <a:pt x="437915" y="493977"/>
                      <a:pt x="437915" y="493977"/>
                      <a:pt x="473280" y="807725"/>
                    </a:cubicBezTo>
                    <a:cubicBezTo>
                      <a:pt x="473280" y="807725"/>
                      <a:pt x="473280" y="807725"/>
                      <a:pt x="580878" y="469900"/>
                    </a:cubicBezTo>
                    <a:cubicBezTo>
                      <a:pt x="580878" y="469900"/>
                      <a:pt x="775005" y="523320"/>
                      <a:pt x="789301" y="527834"/>
                    </a:cubicBezTo>
                    <a:cubicBezTo>
                      <a:pt x="823161" y="536863"/>
                      <a:pt x="823913" y="553416"/>
                      <a:pt x="823913" y="585769"/>
                    </a:cubicBezTo>
                    <a:cubicBezTo>
                      <a:pt x="823913" y="585769"/>
                      <a:pt x="823913" y="585769"/>
                      <a:pt x="823913" y="897260"/>
                    </a:cubicBezTo>
                    <a:cubicBezTo>
                      <a:pt x="823913" y="908546"/>
                      <a:pt x="814884" y="917575"/>
                      <a:pt x="803597" y="917575"/>
                    </a:cubicBezTo>
                    <a:cubicBezTo>
                      <a:pt x="803597" y="917575"/>
                      <a:pt x="803597" y="917575"/>
                      <a:pt x="20316" y="917575"/>
                    </a:cubicBezTo>
                    <a:cubicBezTo>
                      <a:pt x="9029" y="917575"/>
                      <a:pt x="0" y="908546"/>
                      <a:pt x="0" y="897260"/>
                    </a:cubicBezTo>
                    <a:cubicBezTo>
                      <a:pt x="0" y="897260"/>
                      <a:pt x="0" y="897260"/>
                      <a:pt x="0" y="585769"/>
                    </a:cubicBezTo>
                    <a:cubicBezTo>
                      <a:pt x="0" y="553416"/>
                      <a:pt x="752" y="536863"/>
                      <a:pt x="34612" y="527834"/>
                    </a:cubicBezTo>
                    <a:cubicBezTo>
                      <a:pt x="48908" y="523320"/>
                      <a:pt x="243036" y="469900"/>
                      <a:pt x="243036" y="469900"/>
                    </a:cubicBezTo>
                    <a:close/>
                    <a:moveTo>
                      <a:pt x="408782" y="0"/>
                    </a:moveTo>
                    <a:cubicBezTo>
                      <a:pt x="503033" y="0"/>
                      <a:pt x="579439" y="98794"/>
                      <a:pt x="579439" y="220663"/>
                    </a:cubicBezTo>
                    <a:cubicBezTo>
                      <a:pt x="579439" y="342532"/>
                      <a:pt x="503033" y="441326"/>
                      <a:pt x="408782" y="441326"/>
                    </a:cubicBezTo>
                    <a:cubicBezTo>
                      <a:pt x="314531" y="441326"/>
                      <a:pt x="238125" y="342532"/>
                      <a:pt x="238125" y="220663"/>
                    </a:cubicBezTo>
                    <a:cubicBezTo>
                      <a:pt x="238125" y="98794"/>
                      <a:pt x="314531" y="0"/>
                      <a:pt x="408782" y="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kumimoji="0" lang="ja-JP" altLang="en-US" kern="0">
                  <a:solidFill>
                    <a:srgbClr val="002B62"/>
                  </a:solidFill>
                  <a:latin typeface="メイリオ"/>
                  <a:ea typeface="メイリオ"/>
                </a:endParaRPr>
              </a:p>
            </p:txBody>
          </p:sp>
          <p:sp>
            <p:nvSpPr>
              <p:cNvPr id="158" name="Freeform 19">
                <a:extLst>
                  <a:ext uri="{FF2B5EF4-FFF2-40B4-BE49-F238E27FC236}">
                    <a16:creationId xmlns:a16="http://schemas.microsoft.com/office/drawing/2014/main" id="{73CFAE6D-A225-49A5-9ED1-97B4F5C70EE8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169232" y="2385197"/>
                <a:ext cx="108776" cy="137210"/>
              </a:xfrm>
              <a:custGeom>
                <a:avLst/>
                <a:gdLst>
                  <a:gd name="T0" fmla="*/ 174 w 347"/>
                  <a:gd name="T1" fmla="*/ 61 h 394"/>
                  <a:gd name="T2" fmla="*/ 14 w 347"/>
                  <a:gd name="T3" fmla="*/ 60 h 394"/>
                  <a:gd name="T4" fmla="*/ 0 w 347"/>
                  <a:gd name="T5" fmla="*/ 154 h 394"/>
                  <a:gd name="T6" fmla="*/ 174 w 347"/>
                  <a:gd name="T7" fmla="*/ 394 h 394"/>
                  <a:gd name="T8" fmla="*/ 347 w 347"/>
                  <a:gd name="T9" fmla="*/ 168 h 394"/>
                  <a:gd name="T10" fmla="*/ 174 w 347"/>
                  <a:gd name="T11" fmla="*/ 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94">
                    <a:moveTo>
                      <a:pt x="174" y="61"/>
                    </a:moveTo>
                    <a:cubicBezTo>
                      <a:pt x="114" y="0"/>
                      <a:pt x="54" y="20"/>
                      <a:pt x="14" y="60"/>
                    </a:cubicBezTo>
                    <a:cubicBezTo>
                      <a:pt x="5" y="89"/>
                      <a:pt x="0" y="121"/>
                      <a:pt x="0" y="154"/>
                    </a:cubicBezTo>
                    <a:cubicBezTo>
                      <a:pt x="0" y="287"/>
                      <a:pt x="78" y="394"/>
                      <a:pt x="174" y="394"/>
                    </a:cubicBezTo>
                    <a:cubicBezTo>
                      <a:pt x="266" y="394"/>
                      <a:pt x="341" y="294"/>
                      <a:pt x="347" y="168"/>
                    </a:cubicBezTo>
                    <a:cubicBezTo>
                      <a:pt x="308" y="165"/>
                      <a:pt x="239" y="127"/>
                      <a:pt x="17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kumimoji="0" lang="ja-JP" altLang="en-US" kern="0">
                  <a:solidFill>
                    <a:srgbClr val="FFFFFF"/>
                  </a:solidFill>
                  <a:latin typeface="メイリオ"/>
                  <a:ea typeface="メイリオ"/>
                </a:endParaRPr>
              </a:p>
            </p:txBody>
          </p:sp>
        </p:grpSp>
      </p:grpSp>
      <p:grpSp>
        <p:nvGrpSpPr>
          <p:cNvPr id="169" name="グループ化 168"/>
          <p:cNvGrpSpPr/>
          <p:nvPr/>
        </p:nvGrpSpPr>
        <p:grpSpPr>
          <a:xfrm>
            <a:off x="5075905" y="5050855"/>
            <a:ext cx="1225447" cy="783650"/>
            <a:chOff x="817661" y="2639309"/>
            <a:chExt cx="954056" cy="627743"/>
          </a:xfrm>
        </p:grpSpPr>
        <p:sp>
          <p:nvSpPr>
            <p:cNvPr id="170" name="TextBox 24">
              <a:extLst>
                <a:ext uri="{FF2B5EF4-FFF2-40B4-BE49-F238E27FC236}">
                  <a16:creationId xmlns:a16="http://schemas.microsoft.com/office/drawing/2014/main" id="{64EBA38E-9450-47CD-B7B0-898960ED2DD7}"/>
                </a:ext>
              </a:extLst>
            </p:cNvPr>
            <p:cNvSpPr txBox="1"/>
            <p:nvPr/>
          </p:nvSpPr>
          <p:spPr>
            <a:xfrm>
              <a:off x="817661" y="3082144"/>
              <a:ext cx="954056" cy="184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ja-JP" altLang="en-US" sz="900" smtClean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インフラメンバー</a:t>
              </a:r>
              <a:endParaRPr lang="en-US" altLang="ja-JP" sz="90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grpSp>
          <p:nvGrpSpPr>
            <p:cNvPr id="171" name="グループ化 170"/>
            <p:cNvGrpSpPr/>
            <p:nvPr/>
          </p:nvGrpSpPr>
          <p:grpSpPr>
            <a:xfrm>
              <a:off x="1126173" y="2639309"/>
              <a:ext cx="340441" cy="425712"/>
              <a:chOff x="4055104" y="2335940"/>
              <a:chExt cx="340441" cy="425712"/>
            </a:xfrm>
          </p:grpSpPr>
          <p:sp>
            <p:nvSpPr>
              <p:cNvPr id="172" name="フリーフォーム 41">
                <a:extLst>
                  <a:ext uri="{FF2B5EF4-FFF2-40B4-BE49-F238E27FC236}">
                    <a16:creationId xmlns:a16="http://schemas.microsoft.com/office/drawing/2014/main" id="{B9EC9FFE-BB7F-4249-A207-2648DF1B7094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055104" y="2335940"/>
                <a:ext cx="340441" cy="425712"/>
              </a:xfrm>
              <a:custGeom>
                <a:avLst/>
                <a:gdLst>
                  <a:gd name="connsiteX0" fmla="*/ 243036 w 823913"/>
                  <a:gd name="connsiteY0" fmla="*/ 469900 h 917575"/>
                  <a:gd name="connsiteX1" fmla="*/ 350633 w 823913"/>
                  <a:gd name="connsiteY1" fmla="*/ 807725 h 917575"/>
                  <a:gd name="connsiteX2" fmla="*/ 385998 w 823913"/>
                  <a:gd name="connsiteY2" fmla="*/ 493977 h 917575"/>
                  <a:gd name="connsiteX3" fmla="*/ 437915 w 823913"/>
                  <a:gd name="connsiteY3" fmla="*/ 493977 h 917575"/>
                  <a:gd name="connsiteX4" fmla="*/ 473280 w 823913"/>
                  <a:gd name="connsiteY4" fmla="*/ 807725 h 917575"/>
                  <a:gd name="connsiteX5" fmla="*/ 580878 w 823913"/>
                  <a:gd name="connsiteY5" fmla="*/ 469900 h 917575"/>
                  <a:gd name="connsiteX6" fmla="*/ 789301 w 823913"/>
                  <a:gd name="connsiteY6" fmla="*/ 527834 h 917575"/>
                  <a:gd name="connsiteX7" fmla="*/ 823913 w 823913"/>
                  <a:gd name="connsiteY7" fmla="*/ 585769 h 917575"/>
                  <a:gd name="connsiteX8" fmla="*/ 823913 w 823913"/>
                  <a:gd name="connsiteY8" fmla="*/ 897260 h 917575"/>
                  <a:gd name="connsiteX9" fmla="*/ 803597 w 823913"/>
                  <a:gd name="connsiteY9" fmla="*/ 917575 h 917575"/>
                  <a:gd name="connsiteX10" fmla="*/ 20316 w 823913"/>
                  <a:gd name="connsiteY10" fmla="*/ 917575 h 917575"/>
                  <a:gd name="connsiteX11" fmla="*/ 0 w 823913"/>
                  <a:gd name="connsiteY11" fmla="*/ 897260 h 917575"/>
                  <a:gd name="connsiteX12" fmla="*/ 0 w 823913"/>
                  <a:gd name="connsiteY12" fmla="*/ 585769 h 917575"/>
                  <a:gd name="connsiteX13" fmla="*/ 34612 w 823913"/>
                  <a:gd name="connsiteY13" fmla="*/ 527834 h 917575"/>
                  <a:gd name="connsiteX14" fmla="*/ 243036 w 823913"/>
                  <a:gd name="connsiteY14" fmla="*/ 469900 h 917575"/>
                  <a:gd name="connsiteX15" fmla="*/ 408782 w 823913"/>
                  <a:gd name="connsiteY15" fmla="*/ 0 h 917575"/>
                  <a:gd name="connsiteX16" fmla="*/ 579439 w 823913"/>
                  <a:gd name="connsiteY16" fmla="*/ 220663 h 917575"/>
                  <a:gd name="connsiteX17" fmla="*/ 408782 w 823913"/>
                  <a:gd name="connsiteY17" fmla="*/ 441326 h 917575"/>
                  <a:gd name="connsiteX18" fmla="*/ 238125 w 823913"/>
                  <a:gd name="connsiteY18" fmla="*/ 220663 h 917575"/>
                  <a:gd name="connsiteX19" fmla="*/ 408782 w 823913"/>
                  <a:gd name="connsiteY19" fmla="*/ 0 h 91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3913" h="917575">
                    <a:moveTo>
                      <a:pt x="243036" y="469900"/>
                    </a:moveTo>
                    <a:cubicBezTo>
                      <a:pt x="243036" y="469900"/>
                      <a:pt x="243036" y="469900"/>
                      <a:pt x="350633" y="807725"/>
                    </a:cubicBezTo>
                    <a:cubicBezTo>
                      <a:pt x="350633" y="807725"/>
                      <a:pt x="350633" y="807725"/>
                      <a:pt x="385998" y="493977"/>
                    </a:cubicBezTo>
                    <a:cubicBezTo>
                      <a:pt x="385998" y="493977"/>
                      <a:pt x="385998" y="493977"/>
                      <a:pt x="437915" y="493977"/>
                    </a:cubicBezTo>
                    <a:cubicBezTo>
                      <a:pt x="437915" y="493977"/>
                      <a:pt x="437915" y="493977"/>
                      <a:pt x="473280" y="807725"/>
                    </a:cubicBezTo>
                    <a:cubicBezTo>
                      <a:pt x="473280" y="807725"/>
                      <a:pt x="473280" y="807725"/>
                      <a:pt x="580878" y="469900"/>
                    </a:cubicBezTo>
                    <a:cubicBezTo>
                      <a:pt x="580878" y="469900"/>
                      <a:pt x="775005" y="523320"/>
                      <a:pt x="789301" y="527834"/>
                    </a:cubicBezTo>
                    <a:cubicBezTo>
                      <a:pt x="823161" y="536863"/>
                      <a:pt x="823913" y="553416"/>
                      <a:pt x="823913" y="585769"/>
                    </a:cubicBezTo>
                    <a:cubicBezTo>
                      <a:pt x="823913" y="585769"/>
                      <a:pt x="823913" y="585769"/>
                      <a:pt x="823913" y="897260"/>
                    </a:cubicBezTo>
                    <a:cubicBezTo>
                      <a:pt x="823913" y="908546"/>
                      <a:pt x="814884" y="917575"/>
                      <a:pt x="803597" y="917575"/>
                    </a:cubicBezTo>
                    <a:cubicBezTo>
                      <a:pt x="803597" y="917575"/>
                      <a:pt x="803597" y="917575"/>
                      <a:pt x="20316" y="917575"/>
                    </a:cubicBezTo>
                    <a:cubicBezTo>
                      <a:pt x="9029" y="917575"/>
                      <a:pt x="0" y="908546"/>
                      <a:pt x="0" y="897260"/>
                    </a:cubicBezTo>
                    <a:cubicBezTo>
                      <a:pt x="0" y="897260"/>
                      <a:pt x="0" y="897260"/>
                      <a:pt x="0" y="585769"/>
                    </a:cubicBezTo>
                    <a:cubicBezTo>
                      <a:pt x="0" y="553416"/>
                      <a:pt x="752" y="536863"/>
                      <a:pt x="34612" y="527834"/>
                    </a:cubicBezTo>
                    <a:cubicBezTo>
                      <a:pt x="48908" y="523320"/>
                      <a:pt x="243036" y="469900"/>
                      <a:pt x="243036" y="469900"/>
                    </a:cubicBezTo>
                    <a:close/>
                    <a:moveTo>
                      <a:pt x="408782" y="0"/>
                    </a:moveTo>
                    <a:cubicBezTo>
                      <a:pt x="503033" y="0"/>
                      <a:pt x="579439" y="98794"/>
                      <a:pt x="579439" y="220663"/>
                    </a:cubicBezTo>
                    <a:cubicBezTo>
                      <a:pt x="579439" y="342532"/>
                      <a:pt x="503033" y="441326"/>
                      <a:pt x="408782" y="441326"/>
                    </a:cubicBezTo>
                    <a:cubicBezTo>
                      <a:pt x="314531" y="441326"/>
                      <a:pt x="238125" y="342532"/>
                      <a:pt x="238125" y="220663"/>
                    </a:cubicBezTo>
                    <a:cubicBezTo>
                      <a:pt x="238125" y="98794"/>
                      <a:pt x="314531" y="0"/>
                      <a:pt x="408782" y="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kumimoji="0" lang="ja-JP" altLang="en-US" kern="0">
                  <a:solidFill>
                    <a:srgbClr val="002B62"/>
                  </a:solidFill>
                  <a:latin typeface="メイリオ"/>
                  <a:ea typeface="メイリオ"/>
                </a:endParaRPr>
              </a:p>
            </p:txBody>
          </p:sp>
          <p:sp>
            <p:nvSpPr>
              <p:cNvPr id="173" name="Freeform 19">
                <a:extLst>
                  <a:ext uri="{FF2B5EF4-FFF2-40B4-BE49-F238E27FC236}">
                    <a16:creationId xmlns:a16="http://schemas.microsoft.com/office/drawing/2014/main" id="{73CFAE6D-A225-49A5-9ED1-97B4F5C70EE8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169232" y="2385197"/>
                <a:ext cx="108776" cy="137210"/>
              </a:xfrm>
              <a:custGeom>
                <a:avLst/>
                <a:gdLst>
                  <a:gd name="T0" fmla="*/ 174 w 347"/>
                  <a:gd name="T1" fmla="*/ 61 h 394"/>
                  <a:gd name="T2" fmla="*/ 14 w 347"/>
                  <a:gd name="T3" fmla="*/ 60 h 394"/>
                  <a:gd name="T4" fmla="*/ 0 w 347"/>
                  <a:gd name="T5" fmla="*/ 154 h 394"/>
                  <a:gd name="T6" fmla="*/ 174 w 347"/>
                  <a:gd name="T7" fmla="*/ 394 h 394"/>
                  <a:gd name="T8" fmla="*/ 347 w 347"/>
                  <a:gd name="T9" fmla="*/ 168 h 394"/>
                  <a:gd name="T10" fmla="*/ 174 w 347"/>
                  <a:gd name="T11" fmla="*/ 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94">
                    <a:moveTo>
                      <a:pt x="174" y="61"/>
                    </a:moveTo>
                    <a:cubicBezTo>
                      <a:pt x="114" y="0"/>
                      <a:pt x="54" y="20"/>
                      <a:pt x="14" y="60"/>
                    </a:cubicBezTo>
                    <a:cubicBezTo>
                      <a:pt x="5" y="89"/>
                      <a:pt x="0" y="121"/>
                      <a:pt x="0" y="154"/>
                    </a:cubicBezTo>
                    <a:cubicBezTo>
                      <a:pt x="0" y="287"/>
                      <a:pt x="78" y="394"/>
                      <a:pt x="174" y="394"/>
                    </a:cubicBezTo>
                    <a:cubicBezTo>
                      <a:pt x="266" y="394"/>
                      <a:pt x="341" y="294"/>
                      <a:pt x="347" y="168"/>
                    </a:cubicBezTo>
                    <a:cubicBezTo>
                      <a:pt x="308" y="165"/>
                      <a:pt x="239" y="127"/>
                      <a:pt x="17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kumimoji="0" lang="ja-JP" altLang="en-US" kern="0">
                  <a:solidFill>
                    <a:srgbClr val="FFFFFF"/>
                  </a:solidFill>
                  <a:latin typeface="メイリオ"/>
                  <a:ea typeface="メイリオ"/>
                </a:endParaRPr>
              </a:p>
            </p:txBody>
          </p:sp>
        </p:grpSp>
      </p:grpSp>
      <p:sp>
        <p:nvSpPr>
          <p:cNvPr id="174" name="角丸四角形 173"/>
          <p:cNvSpPr/>
          <p:nvPr/>
        </p:nvSpPr>
        <p:spPr bwMode="auto">
          <a:xfrm>
            <a:off x="4736730" y="4096679"/>
            <a:ext cx="3194058" cy="1695610"/>
          </a:xfrm>
          <a:prstGeom prst="roundRect">
            <a:avLst/>
          </a:prstGeom>
          <a:noFill/>
          <a:ln w="28575">
            <a:solidFill>
              <a:schemeClr val="accent6">
                <a:lumMod val="25000"/>
                <a:lumOff val="75000"/>
              </a:schemeClr>
            </a:solidFill>
            <a:prstDash val="sysDash"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75" name="テキスト ボックス 174"/>
          <p:cNvSpPr txBox="1"/>
          <p:nvPr/>
        </p:nvSpPr>
        <p:spPr>
          <a:xfrm>
            <a:off x="3152085" y="4080374"/>
            <a:ext cx="12850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smtClean="0">
                <a:solidFill>
                  <a:schemeClr val="accent6">
                    <a:lumMod val="50000"/>
                    <a:lumOff val="50000"/>
                  </a:schemeClr>
                </a:solidFill>
              </a:rPr>
              <a:t>インフラユーザー</a:t>
            </a:r>
            <a:endParaRPr kumimoji="1" lang="ja-JP" altLang="en-US" sz="800" b="1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2" name="テキスト ボックス 191"/>
          <p:cNvSpPr txBox="1"/>
          <p:nvPr/>
        </p:nvSpPr>
        <p:spPr>
          <a:xfrm>
            <a:off x="5914511" y="3549584"/>
            <a:ext cx="878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作成</a:t>
            </a:r>
            <a:r>
              <a:rPr kumimoji="1" lang="en-US" altLang="ja-JP" sz="1000" b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/</a:t>
            </a:r>
            <a:r>
              <a:rPr kumimoji="1" lang="ja-JP" altLang="en-US" sz="1000" b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管理</a:t>
            </a:r>
            <a:endParaRPr kumimoji="1" lang="ja-JP" altLang="en-US" sz="1000" b="1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93" name="グループ化 192"/>
          <p:cNvGrpSpPr/>
          <p:nvPr/>
        </p:nvGrpSpPr>
        <p:grpSpPr>
          <a:xfrm>
            <a:off x="4006433" y="1700805"/>
            <a:ext cx="1225447" cy="770429"/>
            <a:chOff x="817661" y="2639309"/>
            <a:chExt cx="954056" cy="617151"/>
          </a:xfrm>
        </p:grpSpPr>
        <p:sp>
          <p:nvSpPr>
            <p:cNvPr id="194" name="TextBox 24">
              <a:extLst>
                <a:ext uri="{FF2B5EF4-FFF2-40B4-BE49-F238E27FC236}">
                  <a16:creationId xmlns:a16="http://schemas.microsoft.com/office/drawing/2014/main" id="{64EBA38E-9450-47CD-B7B0-898960ED2DD7}"/>
                </a:ext>
              </a:extLst>
            </p:cNvPr>
            <p:cNvSpPr txBox="1"/>
            <p:nvPr/>
          </p:nvSpPr>
          <p:spPr>
            <a:xfrm>
              <a:off x="817661" y="3056169"/>
              <a:ext cx="954056" cy="200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900" smtClean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1st</a:t>
              </a:r>
              <a:r>
                <a:rPr lang="ja-JP" altLang="en-US" sz="900" smtClean="0">
                  <a:solidFill>
                    <a:srgbClr val="00000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モデル管理者</a:t>
              </a:r>
              <a:endParaRPr lang="en-US" altLang="ja-JP" sz="90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grpSp>
          <p:nvGrpSpPr>
            <p:cNvPr id="195" name="グループ化 194"/>
            <p:cNvGrpSpPr/>
            <p:nvPr/>
          </p:nvGrpSpPr>
          <p:grpSpPr>
            <a:xfrm>
              <a:off x="1126173" y="2639309"/>
              <a:ext cx="340441" cy="425712"/>
              <a:chOff x="4055104" y="2335940"/>
              <a:chExt cx="340441" cy="425712"/>
            </a:xfrm>
          </p:grpSpPr>
          <p:sp>
            <p:nvSpPr>
              <p:cNvPr id="196" name="フリーフォーム 41">
                <a:extLst>
                  <a:ext uri="{FF2B5EF4-FFF2-40B4-BE49-F238E27FC236}">
                    <a16:creationId xmlns:a16="http://schemas.microsoft.com/office/drawing/2014/main" id="{B9EC9FFE-BB7F-4249-A207-2648DF1B7094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055104" y="2335940"/>
                <a:ext cx="340441" cy="425712"/>
              </a:xfrm>
              <a:custGeom>
                <a:avLst/>
                <a:gdLst>
                  <a:gd name="connsiteX0" fmla="*/ 243036 w 823913"/>
                  <a:gd name="connsiteY0" fmla="*/ 469900 h 917575"/>
                  <a:gd name="connsiteX1" fmla="*/ 350633 w 823913"/>
                  <a:gd name="connsiteY1" fmla="*/ 807725 h 917575"/>
                  <a:gd name="connsiteX2" fmla="*/ 385998 w 823913"/>
                  <a:gd name="connsiteY2" fmla="*/ 493977 h 917575"/>
                  <a:gd name="connsiteX3" fmla="*/ 437915 w 823913"/>
                  <a:gd name="connsiteY3" fmla="*/ 493977 h 917575"/>
                  <a:gd name="connsiteX4" fmla="*/ 473280 w 823913"/>
                  <a:gd name="connsiteY4" fmla="*/ 807725 h 917575"/>
                  <a:gd name="connsiteX5" fmla="*/ 580878 w 823913"/>
                  <a:gd name="connsiteY5" fmla="*/ 469900 h 917575"/>
                  <a:gd name="connsiteX6" fmla="*/ 789301 w 823913"/>
                  <a:gd name="connsiteY6" fmla="*/ 527834 h 917575"/>
                  <a:gd name="connsiteX7" fmla="*/ 823913 w 823913"/>
                  <a:gd name="connsiteY7" fmla="*/ 585769 h 917575"/>
                  <a:gd name="connsiteX8" fmla="*/ 823913 w 823913"/>
                  <a:gd name="connsiteY8" fmla="*/ 897260 h 917575"/>
                  <a:gd name="connsiteX9" fmla="*/ 803597 w 823913"/>
                  <a:gd name="connsiteY9" fmla="*/ 917575 h 917575"/>
                  <a:gd name="connsiteX10" fmla="*/ 20316 w 823913"/>
                  <a:gd name="connsiteY10" fmla="*/ 917575 h 917575"/>
                  <a:gd name="connsiteX11" fmla="*/ 0 w 823913"/>
                  <a:gd name="connsiteY11" fmla="*/ 897260 h 917575"/>
                  <a:gd name="connsiteX12" fmla="*/ 0 w 823913"/>
                  <a:gd name="connsiteY12" fmla="*/ 585769 h 917575"/>
                  <a:gd name="connsiteX13" fmla="*/ 34612 w 823913"/>
                  <a:gd name="connsiteY13" fmla="*/ 527834 h 917575"/>
                  <a:gd name="connsiteX14" fmla="*/ 243036 w 823913"/>
                  <a:gd name="connsiteY14" fmla="*/ 469900 h 917575"/>
                  <a:gd name="connsiteX15" fmla="*/ 408782 w 823913"/>
                  <a:gd name="connsiteY15" fmla="*/ 0 h 917575"/>
                  <a:gd name="connsiteX16" fmla="*/ 579439 w 823913"/>
                  <a:gd name="connsiteY16" fmla="*/ 220663 h 917575"/>
                  <a:gd name="connsiteX17" fmla="*/ 408782 w 823913"/>
                  <a:gd name="connsiteY17" fmla="*/ 441326 h 917575"/>
                  <a:gd name="connsiteX18" fmla="*/ 238125 w 823913"/>
                  <a:gd name="connsiteY18" fmla="*/ 220663 h 917575"/>
                  <a:gd name="connsiteX19" fmla="*/ 408782 w 823913"/>
                  <a:gd name="connsiteY19" fmla="*/ 0 h 91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3913" h="917575">
                    <a:moveTo>
                      <a:pt x="243036" y="469900"/>
                    </a:moveTo>
                    <a:cubicBezTo>
                      <a:pt x="243036" y="469900"/>
                      <a:pt x="243036" y="469900"/>
                      <a:pt x="350633" y="807725"/>
                    </a:cubicBezTo>
                    <a:cubicBezTo>
                      <a:pt x="350633" y="807725"/>
                      <a:pt x="350633" y="807725"/>
                      <a:pt x="385998" y="493977"/>
                    </a:cubicBezTo>
                    <a:cubicBezTo>
                      <a:pt x="385998" y="493977"/>
                      <a:pt x="385998" y="493977"/>
                      <a:pt x="437915" y="493977"/>
                    </a:cubicBezTo>
                    <a:cubicBezTo>
                      <a:pt x="437915" y="493977"/>
                      <a:pt x="437915" y="493977"/>
                      <a:pt x="473280" y="807725"/>
                    </a:cubicBezTo>
                    <a:cubicBezTo>
                      <a:pt x="473280" y="807725"/>
                      <a:pt x="473280" y="807725"/>
                      <a:pt x="580878" y="469900"/>
                    </a:cubicBezTo>
                    <a:cubicBezTo>
                      <a:pt x="580878" y="469900"/>
                      <a:pt x="775005" y="523320"/>
                      <a:pt x="789301" y="527834"/>
                    </a:cubicBezTo>
                    <a:cubicBezTo>
                      <a:pt x="823161" y="536863"/>
                      <a:pt x="823913" y="553416"/>
                      <a:pt x="823913" y="585769"/>
                    </a:cubicBezTo>
                    <a:cubicBezTo>
                      <a:pt x="823913" y="585769"/>
                      <a:pt x="823913" y="585769"/>
                      <a:pt x="823913" y="897260"/>
                    </a:cubicBezTo>
                    <a:cubicBezTo>
                      <a:pt x="823913" y="908546"/>
                      <a:pt x="814884" y="917575"/>
                      <a:pt x="803597" y="917575"/>
                    </a:cubicBezTo>
                    <a:cubicBezTo>
                      <a:pt x="803597" y="917575"/>
                      <a:pt x="803597" y="917575"/>
                      <a:pt x="20316" y="917575"/>
                    </a:cubicBezTo>
                    <a:cubicBezTo>
                      <a:pt x="9029" y="917575"/>
                      <a:pt x="0" y="908546"/>
                      <a:pt x="0" y="897260"/>
                    </a:cubicBezTo>
                    <a:cubicBezTo>
                      <a:pt x="0" y="897260"/>
                      <a:pt x="0" y="897260"/>
                      <a:pt x="0" y="585769"/>
                    </a:cubicBezTo>
                    <a:cubicBezTo>
                      <a:pt x="0" y="553416"/>
                      <a:pt x="752" y="536863"/>
                      <a:pt x="34612" y="527834"/>
                    </a:cubicBezTo>
                    <a:cubicBezTo>
                      <a:pt x="48908" y="523320"/>
                      <a:pt x="243036" y="469900"/>
                      <a:pt x="243036" y="469900"/>
                    </a:cubicBezTo>
                    <a:close/>
                    <a:moveTo>
                      <a:pt x="408782" y="0"/>
                    </a:moveTo>
                    <a:cubicBezTo>
                      <a:pt x="503033" y="0"/>
                      <a:pt x="579439" y="98794"/>
                      <a:pt x="579439" y="220663"/>
                    </a:cubicBezTo>
                    <a:cubicBezTo>
                      <a:pt x="579439" y="342532"/>
                      <a:pt x="503033" y="441326"/>
                      <a:pt x="408782" y="441326"/>
                    </a:cubicBezTo>
                    <a:cubicBezTo>
                      <a:pt x="314531" y="441326"/>
                      <a:pt x="238125" y="342532"/>
                      <a:pt x="238125" y="220663"/>
                    </a:cubicBezTo>
                    <a:cubicBezTo>
                      <a:pt x="238125" y="98794"/>
                      <a:pt x="314531" y="0"/>
                      <a:pt x="408782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kumimoji="0" lang="ja-JP" altLang="en-US" kern="0">
                  <a:solidFill>
                    <a:srgbClr val="002B62"/>
                  </a:solidFill>
                  <a:latin typeface="メイリオ"/>
                  <a:ea typeface="メイリオ"/>
                </a:endParaRPr>
              </a:p>
            </p:txBody>
          </p:sp>
          <p:sp>
            <p:nvSpPr>
              <p:cNvPr id="197" name="Freeform 19">
                <a:extLst>
                  <a:ext uri="{FF2B5EF4-FFF2-40B4-BE49-F238E27FC236}">
                    <a16:creationId xmlns:a16="http://schemas.microsoft.com/office/drawing/2014/main" id="{73CFAE6D-A225-49A5-9ED1-97B4F5C70EE8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4169232" y="2385197"/>
                <a:ext cx="108776" cy="137210"/>
              </a:xfrm>
              <a:custGeom>
                <a:avLst/>
                <a:gdLst>
                  <a:gd name="T0" fmla="*/ 174 w 347"/>
                  <a:gd name="T1" fmla="*/ 61 h 394"/>
                  <a:gd name="T2" fmla="*/ 14 w 347"/>
                  <a:gd name="T3" fmla="*/ 60 h 394"/>
                  <a:gd name="T4" fmla="*/ 0 w 347"/>
                  <a:gd name="T5" fmla="*/ 154 h 394"/>
                  <a:gd name="T6" fmla="*/ 174 w 347"/>
                  <a:gd name="T7" fmla="*/ 394 h 394"/>
                  <a:gd name="T8" fmla="*/ 347 w 347"/>
                  <a:gd name="T9" fmla="*/ 168 h 394"/>
                  <a:gd name="T10" fmla="*/ 174 w 347"/>
                  <a:gd name="T11" fmla="*/ 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94">
                    <a:moveTo>
                      <a:pt x="174" y="61"/>
                    </a:moveTo>
                    <a:cubicBezTo>
                      <a:pt x="114" y="0"/>
                      <a:pt x="54" y="20"/>
                      <a:pt x="14" y="60"/>
                    </a:cubicBezTo>
                    <a:cubicBezTo>
                      <a:pt x="5" y="89"/>
                      <a:pt x="0" y="121"/>
                      <a:pt x="0" y="154"/>
                    </a:cubicBezTo>
                    <a:cubicBezTo>
                      <a:pt x="0" y="287"/>
                      <a:pt x="78" y="394"/>
                      <a:pt x="174" y="394"/>
                    </a:cubicBezTo>
                    <a:cubicBezTo>
                      <a:pt x="266" y="394"/>
                      <a:pt x="341" y="294"/>
                      <a:pt x="347" y="168"/>
                    </a:cubicBezTo>
                    <a:cubicBezTo>
                      <a:pt x="308" y="165"/>
                      <a:pt x="239" y="127"/>
                      <a:pt x="17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kumimoji="0" lang="ja-JP" altLang="en-US" kern="0">
                  <a:solidFill>
                    <a:srgbClr val="FFFFFF"/>
                  </a:solidFill>
                  <a:latin typeface="メイリオ"/>
                  <a:ea typeface="メイリオ"/>
                </a:endParaRPr>
              </a:p>
            </p:txBody>
          </p:sp>
        </p:grpSp>
      </p:grpSp>
      <p:cxnSp>
        <p:nvCxnSpPr>
          <p:cNvPr id="227" name="カギ線コネクタ 226"/>
          <p:cNvCxnSpPr/>
          <p:nvPr/>
        </p:nvCxnSpPr>
        <p:spPr bwMode="auto">
          <a:xfrm>
            <a:off x="5093700" y="2125888"/>
            <a:ext cx="820811" cy="303006"/>
          </a:xfrm>
          <a:prstGeom prst="bentConnector3">
            <a:avLst>
              <a:gd name="adj1" fmla="val 99419"/>
            </a:avLst>
          </a:prstGeom>
          <a:solidFill>
            <a:schemeClr val="bg1"/>
          </a:solidFill>
          <a:ln w="28575" cap="flat" cmpd="sng" algn="ctr">
            <a:solidFill>
              <a:schemeClr val="bg2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230" name="カギ線コネクタ 229"/>
          <p:cNvCxnSpPr/>
          <p:nvPr/>
        </p:nvCxnSpPr>
        <p:spPr bwMode="auto">
          <a:xfrm rot="10800000" flipV="1">
            <a:off x="3565445" y="2121254"/>
            <a:ext cx="540832" cy="378824"/>
          </a:xfrm>
          <a:prstGeom prst="bentConnector3">
            <a:avLst>
              <a:gd name="adj1" fmla="val 99578"/>
            </a:avLst>
          </a:prstGeom>
          <a:solidFill>
            <a:schemeClr val="bg1"/>
          </a:solidFill>
          <a:ln w="28575" cap="flat" cmpd="sng" algn="ctr">
            <a:solidFill>
              <a:schemeClr val="bg2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34" name="角丸四角形 233"/>
          <p:cNvSpPr/>
          <p:nvPr/>
        </p:nvSpPr>
        <p:spPr bwMode="auto">
          <a:xfrm>
            <a:off x="2936036" y="4074330"/>
            <a:ext cx="1325430" cy="1695610"/>
          </a:xfrm>
          <a:prstGeom prst="roundRect">
            <a:avLst/>
          </a:prstGeom>
          <a:noFill/>
          <a:ln w="28575">
            <a:solidFill>
              <a:schemeClr val="accent6">
                <a:lumMod val="25000"/>
                <a:lumOff val="75000"/>
              </a:schemeClr>
            </a:solidFill>
            <a:prstDash val="sysDash"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235" name="直線矢印コネクタ 234"/>
          <p:cNvCxnSpPr/>
          <p:nvPr/>
        </p:nvCxnSpPr>
        <p:spPr bwMode="auto">
          <a:xfrm>
            <a:off x="3597227" y="3488450"/>
            <a:ext cx="1" cy="420299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accent2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36" name="テキスト ボックス 235"/>
          <p:cNvSpPr txBox="1"/>
          <p:nvPr/>
        </p:nvSpPr>
        <p:spPr>
          <a:xfrm>
            <a:off x="3565443" y="3529445"/>
            <a:ext cx="878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作成</a:t>
            </a:r>
            <a:r>
              <a:rPr kumimoji="1" lang="en-US" altLang="ja-JP" sz="800" b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/</a:t>
            </a:r>
            <a:r>
              <a:rPr kumimoji="1" lang="ja-JP" altLang="en-US" sz="800" b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管理</a:t>
            </a:r>
            <a:endParaRPr kumimoji="1" lang="ja-JP" altLang="en-US" sz="800" b="1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241" name="グループ化 240"/>
          <p:cNvGrpSpPr/>
          <p:nvPr/>
        </p:nvGrpSpPr>
        <p:grpSpPr>
          <a:xfrm>
            <a:off x="3196591" y="4415429"/>
            <a:ext cx="437283" cy="531442"/>
            <a:chOff x="4055104" y="2335940"/>
            <a:chExt cx="340441" cy="425712"/>
          </a:xfrm>
        </p:grpSpPr>
        <p:sp>
          <p:nvSpPr>
            <p:cNvPr id="242" name="フリーフォーム 41">
              <a:extLst>
                <a:ext uri="{FF2B5EF4-FFF2-40B4-BE49-F238E27FC236}">
                  <a16:creationId xmlns:a16="http://schemas.microsoft.com/office/drawing/2014/main" id="{B9EC9FFE-BB7F-4249-A207-2648DF1B709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055104" y="2335940"/>
              <a:ext cx="340441" cy="425712"/>
            </a:xfrm>
            <a:custGeom>
              <a:avLst/>
              <a:gdLst>
                <a:gd name="connsiteX0" fmla="*/ 243036 w 823913"/>
                <a:gd name="connsiteY0" fmla="*/ 469900 h 917575"/>
                <a:gd name="connsiteX1" fmla="*/ 350633 w 823913"/>
                <a:gd name="connsiteY1" fmla="*/ 807725 h 917575"/>
                <a:gd name="connsiteX2" fmla="*/ 385998 w 823913"/>
                <a:gd name="connsiteY2" fmla="*/ 493977 h 917575"/>
                <a:gd name="connsiteX3" fmla="*/ 437915 w 823913"/>
                <a:gd name="connsiteY3" fmla="*/ 493977 h 917575"/>
                <a:gd name="connsiteX4" fmla="*/ 473280 w 823913"/>
                <a:gd name="connsiteY4" fmla="*/ 807725 h 917575"/>
                <a:gd name="connsiteX5" fmla="*/ 580878 w 823913"/>
                <a:gd name="connsiteY5" fmla="*/ 469900 h 917575"/>
                <a:gd name="connsiteX6" fmla="*/ 789301 w 823913"/>
                <a:gd name="connsiteY6" fmla="*/ 527834 h 917575"/>
                <a:gd name="connsiteX7" fmla="*/ 823913 w 823913"/>
                <a:gd name="connsiteY7" fmla="*/ 585769 h 917575"/>
                <a:gd name="connsiteX8" fmla="*/ 823913 w 823913"/>
                <a:gd name="connsiteY8" fmla="*/ 897260 h 917575"/>
                <a:gd name="connsiteX9" fmla="*/ 803597 w 823913"/>
                <a:gd name="connsiteY9" fmla="*/ 917575 h 917575"/>
                <a:gd name="connsiteX10" fmla="*/ 20316 w 823913"/>
                <a:gd name="connsiteY10" fmla="*/ 917575 h 917575"/>
                <a:gd name="connsiteX11" fmla="*/ 0 w 823913"/>
                <a:gd name="connsiteY11" fmla="*/ 897260 h 917575"/>
                <a:gd name="connsiteX12" fmla="*/ 0 w 823913"/>
                <a:gd name="connsiteY12" fmla="*/ 585769 h 917575"/>
                <a:gd name="connsiteX13" fmla="*/ 34612 w 823913"/>
                <a:gd name="connsiteY13" fmla="*/ 527834 h 917575"/>
                <a:gd name="connsiteX14" fmla="*/ 243036 w 823913"/>
                <a:gd name="connsiteY14" fmla="*/ 469900 h 917575"/>
                <a:gd name="connsiteX15" fmla="*/ 408782 w 823913"/>
                <a:gd name="connsiteY15" fmla="*/ 0 h 917575"/>
                <a:gd name="connsiteX16" fmla="*/ 579439 w 823913"/>
                <a:gd name="connsiteY16" fmla="*/ 220663 h 917575"/>
                <a:gd name="connsiteX17" fmla="*/ 408782 w 823913"/>
                <a:gd name="connsiteY17" fmla="*/ 441326 h 917575"/>
                <a:gd name="connsiteX18" fmla="*/ 238125 w 823913"/>
                <a:gd name="connsiteY18" fmla="*/ 220663 h 917575"/>
                <a:gd name="connsiteX19" fmla="*/ 408782 w 823913"/>
                <a:gd name="connsiteY19" fmla="*/ 0 h 91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3913" h="917575">
                  <a:moveTo>
                    <a:pt x="243036" y="469900"/>
                  </a:moveTo>
                  <a:cubicBezTo>
                    <a:pt x="243036" y="469900"/>
                    <a:pt x="243036" y="469900"/>
                    <a:pt x="350633" y="807725"/>
                  </a:cubicBezTo>
                  <a:cubicBezTo>
                    <a:pt x="350633" y="807725"/>
                    <a:pt x="350633" y="807725"/>
                    <a:pt x="385998" y="493977"/>
                  </a:cubicBezTo>
                  <a:cubicBezTo>
                    <a:pt x="385998" y="493977"/>
                    <a:pt x="385998" y="493977"/>
                    <a:pt x="437915" y="493977"/>
                  </a:cubicBezTo>
                  <a:cubicBezTo>
                    <a:pt x="437915" y="493977"/>
                    <a:pt x="437915" y="493977"/>
                    <a:pt x="473280" y="807725"/>
                  </a:cubicBezTo>
                  <a:cubicBezTo>
                    <a:pt x="473280" y="807725"/>
                    <a:pt x="473280" y="807725"/>
                    <a:pt x="580878" y="469900"/>
                  </a:cubicBezTo>
                  <a:cubicBezTo>
                    <a:pt x="580878" y="469900"/>
                    <a:pt x="775005" y="523320"/>
                    <a:pt x="789301" y="527834"/>
                  </a:cubicBezTo>
                  <a:cubicBezTo>
                    <a:pt x="823161" y="536863"/>
                    <a:pt x="823913" y="553416"/>
                    <a:pt x="823913" y="585769"/>
                  </a:cubicBezTo>
                  <a:cubicBezTo>
                    <a:pt x="823913" y="585769"/>
                    <a:pt x="823913" y="585769"/>
                    <a:pt x="823913" y="897260"/>
                  </a:cubicBezTo>
                  <a:cubicBezTo>
                    <a:pt x="823913" y="908546"/>
                    <a:pt x="814884" y="917575"/>
                    <a:pt x="803597" y="917575"/>
                  </a:cubicBezTo>
                  <a:cubicBezTo>
                    <a:pt x="803597" y="917575"/>
                    <a:pt x="803597" y="917575"/>
                    <a:pt x="20316" y="917575"/>
                  </a:cubicBezTo>
                  <a:cubicBezTo>
                    <a:pt x="9029" y="917575"/>
                    <a:pt x="0" y="908546"/>
                    <a:pt x="0" y="897260"/>
                  </a:cubicBezTo>
                  <a:cubicBezTo>
                    <a:pt x="0" y="897260"/>
                    <a:pt x="0" y="897260"/>
                    <a:pt x="0" y="585769"/>
                  </a:cubicBezTo>
                  <a:cubicBezTo>
                    <a:pt x="0" y="553416"/>
                    <a:pt x="752" y="536863"/>
                    <a:pt x="34612" y="527834"/>
                  </a:cubicBezTo>
                  <a:cubicBezTo>
                    <a:pt x="48908" y="523320"/>
                    <a:pt x="243036" y="469900"/>
                    <a:pt x="243036" y="469900"/>
                  </a:cubicBezTo>
                  <a:close/>
                  <a:moveTo>
                    <a:pt x="408782" y="0"/>
                  </a:moveTo>
                  <a:cubicBezTo>
                    <a:pt x="503033" y="0"/>
                    <a:pt x="579439" y="98794"/>
                    <a:pt x="579439" y="220663"/>
                  </a:cubicBezTo>
                  <a:cubicBezTo>
                    <a:pt x="579439" y="342532"/>
                    <a:pt x="503033" y="441326"/>
                    <a:pt x="408782" y="441326"/>
                  </a:cubicBezTo>
                  <a:cubicBezTo>
                    <a:pt x="314531" y="441326"/>
                    <a:pt x="238125" y="342532"/>
                    <a:pt x="238125" y="220663"/>
                  </a:cubicBezTo>
                  <a:cubicBezTo>
                    <a:pt x="238125" y="98794"/>
                    <a:pt x="314531" y="0"/>
                    <a:pt x="408782" y="0"/>
                  </a:cubicBezTo>
                  <a:close/>
                </a:path>
              </a:pathLst>
            </a:custGeom>
            <a:solidFill>
              <a:schemeClr val="accent6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kumimoji="0" lang="ja-JP" altLang="en-US" kern="0">
                <a:solidFill>
                  <a:srgbClr val="002B62"/>
                </a:solidFill>
                <a:latin typeface="メイリオ"/>
                <a:ea typeface="メイリオ"/>
              </a:endParaRPr>
            </a:p>
          </p:txBody>
        </p:sp>
        <p:sp>
          <p:nvSpPr>
            <p:cNvPr id="243" name="Freeform 19">
              <a:extLst>
                <a:ext uri="{FF2B5EF4-FFF2-40B4-BE49-F238E27FC236}">
                  <a16:creationId xmlns:a16="http://schemas.microsoft.com/office/drawing/2014/main" id="{73CFAE6D-A225-49A5-9ED1-97B4F5C70EE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169232" y="2385197"/>
              <a:ext cx="108776" cy="137210"/>
            </a:xfrm>
            <a:custGeom>
              <a:avLst/>
              <a:gdLst>
                <a:gd name="T0" fmla="*/ 174 w 347"/>
                <a:gd name="T1" fmla="*/ 61 h 394"/>
                <a:gd name="T2" fmla="*/ 14 w 347"/>
                <a:gd name="T3" fmla="*/ 60 h 394"/>
                <a:gd name="T4" fmla="*/ 0 w 347"/>
                <a:gd name="T5" fmla="*/ 154 h 394"/>
                <a:gd name="T6" fmla="*/ 174 w 347"/>
                <a:gd name="T7" fmla="*/ 394 h 394"/>
                <a:gd name="T8" fmla="*/ 347 w 347"/>
                <a:gd name="T9" fmla="*/ 168 h 394"/>
                <a:gd name="T10" fmla="*/ 174 w 347"/>
                <a:gd name="T11" fmla="*/ 6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" h="394">
                  <a:moveTo>
                    <a:pt x="174" y="61"/>
                  </a:moveTo>
                  <a:cubicBezTo>
                    <a:pt x="114" y="0"/>
                    <a:pt x="54" y="20"/>
                    <a:pt x="14" y="60"/>
                  </a:cubicBezTo>
                  <a:cubicBezTo>
                    <a:pt x="5" y="89"/>
                    <a:pt x="0" y="121"/>
                    <a:pt x="0" y="154"/>
                  </a:cubicBezTo>
                  <a:cubicBezTo>
                    <a:pt x="0" y="287"/>
                    <a:pt x="78" y="394"/>
                    <a:pt x="174" y="394"/>
                  </a:cubicBezTo>
                  <a:cubicBezTo>
                    <a:pt x="266" y="394"/>
                    <a:pt x="341" y="294"/>
                    <a:pt x="347" y="168"/>
                  </a:cubicBezTo>
                  <a:cubicBezTo>
                    <a:pt x="308" y="165"/>
                    <a:pt x="239" y="127"/>
                    <a:pt x="174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kumimoji="0" lang="ja-JP" altLang="en-US" kern="0">
                <a:solidFill>
                  <a:srgbClr val="FFFFFF"/>
                </a:solidFill>
                <a:latin typeface="メイリオ"/>
                <a:ea typeface="メイリオ"/>
              </a:endParaRPr>
            </a:p>
          </p:txBody>
        </p:sp>
      </p:grpSp>
      <p:cxnSp>
        <p:nvCxnSpPr>
          <p:cNvPr id="72" name="直線矢印コネクタ 71"/>
          <p:cNvCxnSpPr/>
          <p:nvPr/>
        </p:nvCxnSpPr>
        <p:spPr bwMode="auto">
          <a:xfrm>
            <a:off x="5922092" y="3467510"/>
            <a:ext cx="1" cy="420299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accent2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grpSp>
        <p:nvGrpSpPr>
          <p:cNvPr id="26" name="グループ化 25"/>
          <p:cNvGrpSpPr/>
          <p:nvPr/>
        </p:nvGrpSpPr>
        <p:grpSpPr>
          <a:xfrm>
            <a:off x="664708" y="4356291"/>
            <a:ext cx="1457293" cy="800892"/>
            <a:chOff x="7923665" y="4323180"/>
            <a:chExt cx="1844675" cy="1042987"/>
          </a:xfrm>
        </p:grpSpPr>
        <p:sp>
          <p:nvSpPr>
            <p:cNvPr id="86" name="Rectangle 11">
              <a:extLst>
                <a:ext uri="{FF2B5EF4-FFF2-40B4-BE49-F238E27FC236}">
                  <a16:creationId xmlns:a16="http://schemas.microsoft.com/office/drawing/2014/main" id="{362A68E2-E119-0442-ACC0-CF32E7DDD00A}"/>
                </a:ext>
              </a:extLst>
            </p:cNvPr>
            <p:cNvSpPr/>
            <p:nvPr/>
          </p:nvSpPr>
          <p:spPr>
            <a:xfrm>
              <a:off x="7923665" y="4323180"/>
              <a:ext cx="1844675" cy="1042987"/>
            </a:xfrm>
            <a:prstGeom prst="rect">
              <a:avLst/>
            </a:prstGeom>
            <a:noFill/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pic>
          <p:nvPicPr>
            <p:cNvPr id="87" name="Graphic 29">
              <a:extLst>
                <a:ext uri="{FF2B5EF4-FFF2-40B4-BE49-F238E27FC236}">
                  <a16:creationId xmlns:a16="http://schemas.microsoft.com/office/drawing/2014/main" id="{9980ED4F-0423-8343-A2EE-BAC3A988A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3665" y="4324767"/>
              <a:ext cx="330200" cy="33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図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539" y="4741221"/>
              <a:ext cx="1044926" cy="548586"/>
            </a:xfrm>
            <a:prstGeom prst="rect">
              <a:avLst/>
            </a:prstGeom>
          </p:spPr>
        </p:pic>
      </p:grpSp>
      <p:cxnSp>
        <p:nvCxnSpPr>
          <p:cNvPr id="89" name="カギ線コネクタ 88"/>
          <p:cNvCxnSpPr>
            <a:endCxn id="84" idx="0"/>
          </p:cNvCxnSpPr>
          <p:nvPr/>
        </p:nvCxnSpPr>
        <p:spPr bwMode="auto">
          <a:xfrm>
            <a:off x="6312276" y="3129512"/>
            <a:ext cx="3514452" cy="1182544"/>
          </a:xfrm>
          <a:prstGeom prst="bentConnector2">
            <a:avLst/>
          </a:prstGeom>
          <a:solidFill>
            <a:schemeClr val="bg1"/>
          </a:solidFill>
          <a:ln w="127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92" name="直線矢印コネクタ 91"/>
          <p:cNvCxnSpPr/>
          <p:nvPr/>
        </p:nvCxnSpPr>
        <p:spPr bwMode="auto">
          <a:xfrm>
            <a:off x="8087096" y="4800607"/>
            <a:ext cx="638800" cy="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accent6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97" name="テキスト ボックス 96"/>
          <p:cNvSpPr txBox="1"/>
          <p:nvPr/>
        </p:nvSpPr>
        <p:spPr>
          <a:xfrm>
            <a:off x="6792782" y="2895698"/>
            <a:ext cx="1558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構築</a:t>
            </a:r>
            <a:r>
              <a:rPr kumimoji="1" lang="en-US" altLang="ja-JP" sz="1000" b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/</a:t>
            </a:r>
            <a:r>
              <a:rPr kumimoji="1" lang="ja-JP" altLang="en-US" sz="1000" b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管理</a:t>
            </a:r>
            <a:r>
              <a:rPr kumimoji="1" lang="en-US" altLang="ja-JP" sz="1000" b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(IAM)</a:t>
            </a:r>
            <a:endParaRPr kumimoji="1" lang="ja-JP" altLang="en-US" sz="1000" b="1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8065379" y="4509275"/>
            <a:ext cx="878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b="1" smtClean="0">
                <a:solidFill>
                  <a:schemeClr val="accent6">
                    <a:lumMod val="50000"/>
                    <a:lumOff val="50000"/>
                  </a:schemeClr>
                </a:solidFill>
              </a:rPr>
              <a:t>構築</a:t>
            </a:r>
            <a:r>
              <a:rPr kumimoji="1" lang="en-US" altLang="ja-JP" sz="1000" b="1" smtClean="0">
                <a:solidFill>
                  <a:schemeClr val="accent6">
                    <a:lumMod val="50000"/>
                    <a:lumOff val="50000"/>
                  </a:schemeClr>
                </a:solidFill>
              </a:rPr>
              <a:t>/</a:t>
            </a:r>
            <a:r>
              <a:rPr kumimoji="1" lang="ja-JP" altLang="en-US" sz="1000" b="1" smtClean="0">
                <a:solidFill>
                  <a:schemeClr val="accent6">
                    <a:lumMod val="50000"/>
                    <a:lumOff val="50000"/>
                  </a:schemeClr>
                </a:solidFill>
              </a:rPr>
              <a:t>管理</a:t>
            </a:r>
            <a:endParaRPr kumimoji="1" lang="ja-JP" altLang="en-US" sz="1000" b="1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44" name="グループ化 243"/>
          <p:cNvGrpSpPr/>
          <p:nvPr/>
        </p:nvGrpSpPr>
        <p:grpSpPr>
          <a:xfrm>
            <a:off x="3348991" y="4567829"/>
            <a:ext cx="437283" cy="531442"/>
            <a:chOff x="4055104" y="2335940"/>
            <a:chExt cx="340441" cy="425712"/>
          </a:xfrm>
        </p:grpSpPr>
        <p:sp>
          <p:nvSpPr>
            <p:cNvPr id="245" name="フリーフォーム 41">
              <a:extLst>
                <a:ext uri="{FF2B5EF4-FFF2-40B4-BE49-F238E27FC236}">
                  <a16:creationId xmlns:a16="http://schemas.microsoft.com/office/drawing/2014/main" id="{B9EC9FFE-BB7F-4249-A207-2648DF1B709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055104" y="2335940"/>
              <a:ext cx="340441" cy="425712"/>
            </a:xfrm>
            <a:custGeom>
              <a:avLst/>
              <a:gdLst>
                <a:gd name="connsiteX0" fmla="*/ 243036 w 823913"/>
                <a:gd name="connsiteY0" fmla="*/ 469900 h 917575"/>
                <a:gd name="connsiteX1" fmla="*/ 350633 w 823913"/>
                <a:gd name="connsiteY1" fmla="*/ 807725 h 917575"/>
                <a:gd name="connsiteX2" fmla="*/ 385998 w 823913"/>
                <a:gd name="connsiteY2" fmla="*/ 493977 h 917575"/>
                <a:gd name="connsiteX3" fmla="*/ 437915 w 823913"/>
                <a:gd name="connsiteY3" fmla="*/ 493977 h 917575"/>
                <a:gd name="connsiteX4" fmla="*/ 473280 w 823913"/>
                <a:gd name="connsiteY4" fmla="*/ 807725 h 917575"/>
                <a:gd name="connsiteX5" fmla="*/ 580878 w 823913"/>
                <a:gd name="connsiteY5" fmla="*/ 469900 h 917575"/>
                <a:gd name="connsiteX6" fmla="*/ 789301 w 823913"/>
                <a:gd name="connsiteY6" fmla="*/ 527834 h 917575"/>
                <a:gd name="connsiteX7" fmla="*/ 823913 w 823913"/>
                <a:gd name="connsiteY7" fmla="*/ 585769 h 917575"/>
                <a:gd name="connsiteX8" fmla="*/ 823913 w 823913"/>
                <a:gd name="connsiteY8" fmla="*/ 897260 h 917575"/>
                <a:gd name="connsiteX9" fmla="*/ 803597 w 823913"/>
                <a:gd name="connsiteY9" fmla="*/ 917575 h 917575"/>
                <a:gd name="connsiteX10" fmla="*/ 20316 w 823913"/>
                <a:gd name="connsiteY10" fmla="*/ 917575 h 917575"/>
                <a:gd name="connsiteX11" fmla="*/ 0 w 823913"/>
                <a:gd name="connsiteY11" fmla="*/ 897260 h 917575"/>
                <a:gd name="connsiteX12" fmla="*/ 0 w 823913"/>
                <a:gd name="connsiteY12" fmla="*/ 585769 h 917575"/>
                <a:gd name="connsiteX13" fmla="*/ 34612 w 823913"/>
                <a:gd name="connsiteY13" fmla="*/ 527834 h 917575"/>
                <a:gd name="connsiteX14" fmla="*/ 243036 w 823913"/>
                <a:gd name="connsiteY14" fmla="*/ 469900 h 917575"/>
                <a:gd name="connsiteX15" fmla="*/ 408782 w 823913"/>
                <a:gd name="connsiteY15" fmla="*/ 0 h 917575"/>
                <a:gd name="connsiteX16" fmla="*/ 579439 w 823913"/>
                <a:gd name="connsiteY16" fmla="*/ 220663 h 917575"/>
                <a:gd name="connsiteX17" fmla="*/ 408782 w 823913"/>
                <a:gd name="connsiteY17" fmla="*/ 441326 h 917575"/>
                <a:gd name="connsiteX18" fmla="*/ 238125 w 823913"/>
                <a:gd name="connsiteY18" fmla="*/ 220663 h 917575"/>
                <a:gd name="connsiteX19" fmla="*/ 408782 w 823913"/>
                <a:gd name="connsiteY19" fmla="*/ 0 h 91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3913" h="917575">
                  <a:moveTo>
                    <a:pt x="243036" y="469900"/>
                  </a:moveTo>
                  <a:cubicBezTo>
                    <a:pt x="243036" y="469900"/>
                    <a:pt x="243036" y="469900"/>
                    <a:pt x="350633" y="807725"/>
                  </a:cubicBezTo>
                  <a:cubicBezTo>
                    <a:pt x="350633" y="807725"/>
                    <a:pt x="350633" y="807725"/>
                    <a:pt x="385998" y="493977"/>
                  </a:cubicBezTo>
                  <a:cubicBezTo>
                    <a:pt x="385998" y="493977"/>
                    <a:pt x="385998" y="493977"/>
                    <a:pt x="437915" y="493977"/>
                  </a:cubicBezTo>
                  <a:cubicBezTo>
                    <a:pt x="437915" y="493977"/>
                    <a:pt x="437915" y="493977"/>
                    <a:pt x="473280" y="807725"/>
                  </a:cubicBezTo>
                  <a:cubicBezTo>
                    <a:pt x="473280" y="807725"/>
                    <a:pt x="473280" y="807725"/>
                    <a:pt x="580878" y="469900"/>
                  </a:cubicBezTo>
                  <a:cubicBezTo>
                    <a:pt x="580878" y="469900"/>
                    <a:pt x="775005" y="523320"/>
                    <a:pt x="789301" y="527834"/>
                  </a:cubicBezTo>
                  <a:cubicBezTo>
                    <a:pt x="823161" y="536863"/>
                    <a:pt x="823913" y="553416"/>
                    <a:pt x="823913" y="585769"/>
                  </a:cubicBezTo>
                  <a:cubicBezTo>
                    <a:pt x="823913" y="585769"/>
                    <a:pt x="823913" y="585769"/>
                    <a:pt x="823913" y="897260"/>
                  </a:cubicBezTo>
                  <a:cubicBezTo>
                    <a:pt x="823913" y="908546"/>
                    <a:pt x="814884" y="917575"/>
                    <a:pt x="803597" y="917575"/>
                  </a:cubicBezTo>
                  <a:cubicBezTo>
                    <a:pt x="803597" y="917575"/>
                    <a:pt x="803597" y="917575"/>
                    <a:pt x="20316" y="917575"/>
                  </a:cubicBezTo>
                  <a:cubicBezTo>
                    <a:pt x="9029" y="917575"/>
                    <a:pt x="0" y="908546"/>
                    <a:pt x="0" y="897260"/>
                  </a:cubicBezTo>
                  <a:cubicBezTo>
                    <a:pt x="0" y="897260"/>
                    <a:pt x="0" y="897260"/>
                    <a:pt x="0" y="585769"/>
                  </a:cubicBezTo>
                  <a:cubicBezTo>
                    <a:pt x="0" y="553416"/>
                    <a:pt x="752" y="536863"/>
                    <a:pt x="34612" y="527834"/>
                  </a:cubicBezTo>
                  <a:cubicBezTo>
                    <a:pt x="48908" y="523320"/>
                    <a:pt x="243036" y="469900"/>
                    <a:pt x="243036" y="469900"/>
                  </a:cubicBezTo>
                  <a:close/>
                  <a:moveTo>
                    <a:pt x="408782" y="0"/>
                  </a:moveTo>
                  <a:cubicBezTo>
                    <a:pt x="503033" y="0"/>
                    <a:pt x="579439" y="98794"/>
                    <a:pt x="579439" y="220663"/>
                  </a:cubicBezTo>
                  <a:cubicBezTo>
                    <a:pt x="579439" y="342532"/>
                    <a:pt x="503033" y="441326"/>
                    <a:pt x="408782" y="441326"/>
                  </a:cubicBezTo>
                  <a:cubicBezTo>
                    <a:pt x="314531" y="441326"/>
                    <a:pt x="238125" y="342532"/>
                    <a:pt x="238125" y="220663"/>
                  </a:cubicBezTo>
                  <a:cubicBezTo>
                    <a:pt x="238125" y="98794"/>
                    <a:pt x="314531" y="0"/>
                    <a:pt x="408782" y="0"/>
                  </a:cubicBezTo>
                  <a:close/>
                </a:path>
              </a:pathLst>
            </a:custGeom>
            <a:solidFill>
              <a:schemeClr val="accent6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kumimoji="0" lang="ja-JP" altLang="en-US" kern="0">
                <a:solidFill>
                  <a:srgbClr val="002B62"/>
                </a:solidFill>
                <a:latin typeface="メイリオ"/>
                <a:ea typeface="メイリオ"/>
              </a:endParaRPr>
            </a:p>
          </p:txBody>
        </p:sp>
        <p:sp>
          <p:nvSpPr>
            <p:cNvPr id="246" name="Freeform 19">
              <a:extLst>
                <a:ext uri="{FF2B5EF4-FFF2-40B4-BE49-F238E27FC236}">
                  <a16:creationId xmlns:a16="http://schemas.microsoft.com/office/drawing/2014/main" id="{73CFAE6D-A225-49A5-9ED1-97B4F5C70EE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169232" y="2385197"/>
              <a:ext cx="108776" cy="137210"/>
            </a:xfrm>
            <a:custGeom>
              <a:avLst/>
              <a:gdLst>
                <a:gd name="T0" fmla="*/ 174 w 347"/>
                <a:gd name="T1" fmla="*/ 61 h 394"/>
                <a:gd name="T2" fmla="*/ 14 w 347"/>
                <a:gd name="T3" fmla="*/ 60 h 394"/>
                <a:gd name="T4" fmla="*/ 0 w 347"/>
                <a:gd name="T5" fmla="*/ 154 h 394"/>
                <a:gd name="T6" fmla="*/ 174 w 347"/>
                <a:gd name="T7" fmla="*/ 394 h 394"/>
                <a:gd name="T8" fmla="*/ 347 w 347"/>
                <a:gd name="T9" fmla="*/ 168 h 394"/>
                <a:gd name="T10" fmla="*/ 174 w 347"/>
                <a:gd name="T11" fmla="*/ 6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" h="394">
                  <a:moveTo>
                    <a:pt x="174" y="61"/>
                  </a:moveTo>
                  <a:cubicBezTo>
                    <a:pt x="114" y="0"/>
                    <a:pt x="54" y="20"/>
                    <a:pt x="14" y="60"/>
                  </a:cubicBezTo>
                  <a:cubicBezTo>
                    <a:pt x="5" y="89"/>
                    <a:pt x="0" y="121"/>
                    <a:pt x="0" y="154"/>
                  </a:cubicBezTo>
                  <a:cubicBezTo>
                    <a:pt x="0" y="287"/>
                    <a:pt x="78" y="394"/>
                    <a:pt x="174" y="394"/>
                  </a:cubicBezTo>
                  <a:cubicBezTo>
                    <a:pt x="266" y="394"/>
                    <a:pt x="341" y="294"/>
                    <a:pt x="347" y="168"/>
                  </a:cubicBezTo>
                  <a:cubicBezTo>
                    <a:pt x="308" y="165"/>
                    <a:pt x="239" y="127"/>
                    <a:pt x="174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kumimoji="0" lang="ja-JP" altLang="en-US" kern="0">
                <a:solidFill>
                  <a:srgbClr val="FFFFFF"/>
                </a:solidFill>
                <a:latin typeface="メイリオ"/>
                <a:ea typeface="メイリオ"/>
              </a:endParaRPr>
            </a:p>
          </p:txBody>
        </p:sp>
      </p:grpSp>
      <p:grpSp>
        <p:nvGrpSpPr>
          <p:cNvPr id="247" name="グループ化 246"/>
          <p:cNvGrpSpPr/>
          <p:nvPr/>
        </p:nvGrpSpPr>
        <p:grpSpPr>
          <a:xfrm>
            <a:off x="3501391" y="4720229"/>
            <a:ext cx="437283" cy="531442"/>
            <a:chOff x="4055104" y="2335940"/>
            <a:chExt cx="340441" cy="425712"/>
          </a:xfrm>
        </p:grpSpPr>
        <p:sp>
          <p:nvSpPr>
            <p:cNvPr id="248" name="フリーフォーム 41">
              <a:extLst>
                <a:ext uri="{FF2B5EF4-FFF2-40B4-BE49-F238E27FC236}">
                  <a16:creationId xmlns:a16="http://schemas.microsoft.com/office/drawing/2014/main" id="{B9EC9FFE-BB7F-4249-A207-2648DF1B709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055104" y="2335940"/>
              <a:ext cx="340441" cy="425712"/>
            </a:xfrm>
            <a:custGeom>
              <a:avLst/>
              <a:gdLst>
                <a:gd name="connsiteX0" fmla="*/ 243036 w 823913"/>
                <a:gd name="connsiteY0" fmla="*/ 469900 h 917575"/>
                <a:gd name="connsiteX1" fmla="*/ 350633 w 823913"/>
                <a:gd name="connsiteY1" fmla="*/ 807725 h 917575"/>
                <a:gd name="connsiteX2" fmla="*/ 385998 w 823913"/>
                <a:gd name="connsiteY2" fmla="*/ 493977 h 917575"/>
                <a:gd name="connsiteX3" fmla="*/ 437915 w 823913"/>
                <a:gd name="connsiteY3" fmla="*/ 493977 h 917575"/>
                <a:gd name="connsiteX4" fmla="*/ 473280 w 823913"/>
                <a:gd name="connsiteY4" fmla="*/ 807725 h 917575"/>
                <a:gd name="connsiteX5" fmla="*/ 580878 w 823913"/>
                <a:gd name="connsiteY5" fmla="*/ 469900 h 917575"/>
                <a:gd name="connsiteX6" fmla="*/ 789301 w 823913"/>
                <a:gd name="connsiteY6" fmla="*/ 527834 h 917575"/>
                <a:gd name="connsiteX7" fmla="*/ 823913 w 823913"/>
                <a:gd name="connsiteY7" fmla="*/ 585769 h 917575"/>
                <a:gd name="connsiteX8" fmla="*/ 823913 w 823913"/>
                <a:gd name="connsiteY8" fmla="*/ 897260 h 917575"/>
                <a:gd name="connsiteX9" fmla="*/ 803597 w 823913"/>
                <a:gd name="connsiteY9" fmla="*/ 917575 h 917575"/>
                <a:gd name="connsiteX10" fmla="*/ 20316 w 823913"/>
                <a:gd name="connsiteY10" fmla="*/ 917575 h 917575"/>
                <a:gd name="connsiteX11" fmla="*/ 0 w 823913"/>
                <a:gd name="connsiteY11" fmla="*/ 897260 h 917575"/>
                <a:gd name="connsiteX12" fmla="*/ 0 w 823913"/>
                <a:gd name="connsiteY12" fmla="*/ 585769 h 917575"/>
                <a:gd name="connsiteX13" fmla="*/ 34612 w 823913"/>
                <a:gd name="connsiteY13" fmla="*/ 527834 h 917575"/>
                <a:gd name="connsiteX14" fmla="*/ 243036 w 823913"/>
                <a:gd name="connsiteY14" fmla="*/ 469900 h 917575"/>
                <a:gd name="connsiteX15" fmla="*/ 408782 w 823913"/>
                <a:gd name="connsiteY15" fmla="*/ 0 h 917575"/>
                <a:gd name="connsiteX16" fmla="*/ 579439 w 823913"/>
                <a:gd name="connsiteY16" fmla="*/ 220663 h 917575"/>
                <a:gd name="connsiteX17" fmla="*/ 408782 w 823913"/>
                <a:gd name="connsiteY17" fmla="*/ 441326 h 917575"/>
                <a:gd name="connsiteX18" fmla="*/ 238125 w 823913"/>
                <a:gd name="connsiteY18" fmla="*/ 220663 h 917575"/>
                <a:gd name="connsiteX19" fmla="*/ 408782 w 823913"/>
                <a:gd name="connsiteY19" fmla="*/ 0 h 91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3913" h="917575">
                  <a:moveTo>
                    <a:pt x="243036" y="469900"/>
                  </a:moveTo>
                  <a:cubicBezTo>
                    <a:pt x="243036" y="469900"/>
                    <a:pt x="243036" y="469900"/>
                    <a:pt x="350633" y="807725"/>
                  </a:cubicBezTo>
                  <a:cubicBezTo>
                    <a:pt x="350633" y="807725"/>
                    <a:pt x="350633" y="807725"/>
                    <a:pt x="385998" y="493977"/>
                  </a:cubicBezTo>
                  <a:cubicBezTo>
                    <a:pt x="385998" y="493977"/>
                    <a:pt x="385998" y="493977"/>
                    <a:pt x="437915" y="493977"/>
                  </a:cubicBezTo>
                  <a:cubicBezTo>
                    <a:pt x="437915" y="493977"/>
                    <a:pt x="437915" y="493977"/>
                    <a:pt x="473280" y="807725"/>
                  </a:cubicBezTo>
                  <a:cubicBezTo>
                    <a:pt x="473280" y="807725"/>
                    <a:pt x="473280" y="807725"/>
                    <a:pt x="580878" y="469900"/>
                  </a:cubicBezTo>
                  <a:cubicBezTo>
                    <a:pt x="580878" y="469900"/>
                    <a:pt x="775005" y="523320"/>
                    <a:pt x="789301" y="527834"/>
                  </a:cubicBezTo>
                  <a:cubicBezTo>
                    <a:pt x="823161" y="536863"/>
                    <a:pt x="823913" y="553416"/>
                    <a:pt x="823913" y="585769"/>
                  </a:cubicBezTo>
                  <a:cubicBezTo>
                    <a:pt x="823913" y="585769"/>
                    <a:pt x="823913" y="585769"/>
                    <a:pt x="823913" y="897260"/>
                  </a:cubicBezTo>
                  <a:cubicBezTo>
                    <a:pt x="823913" y="908546"/>
                    <a:pt x="814884" y="917575"/>
                    <a:pt x="803597" y="917575"/>
                  </a:cubicBezTo>
                  <a:cubicBezTo>
                    <a:pt x="803597" y="917575"/>
                    <a:pt x="803597" y="917575"/>
                    <a:pt x="20316" y="917575"/>
                  </a:cubicBezTo>
                  <a:cubicBezTo>
                    <a:pt x="9029" y="917575"/>
                    <a:pt x="0" y="908546"/>
                    <a:pt x="0" y="897260"/>
                  </a:cubicBezTo>
                  <a:cubicBezTo>
                    <a:pt x="0" y="897260"/>
                    <a:pt x="0" y="897260"/>
                    <a:pt x="0" y="585769"/>
                  </a:cubicBezTo>
                  <a:cubicBezTo>
                    <a:pt x="0" y="553416"/>
                    <a:pt x="752" y="536863"/>
                    <a:pt x="34612" y="527834"/>
                  </a:cubicBezTo>
                  <a:cubicBezTo>
                    <a:pt x="48908" y="523320"/>
                    <a:pt x="243036" y="469900"/>
                    <a:pt x="243036" y="469900"/>
                  </a:cubicBezTo>
                  <a:close/>
                  <a:moveTo>
                    <a:pt x="408782" y="0"/>
                  </a:moveTo>
                  <a:cubicBezTo>
                    <a:pt x="503033" y="0"/>
                    <a:pt x="579439" y="98794"/>
                    <a:pt x="579439" y="220663"/>
                  </a:cubicBezTo>
                  <a:cubicBezTo>
                    <a:pt x="579439" y="342532"/>
                    <a:pt x="503033" y="441326"/>
                    <a:pt x="408782" y="441326"/>
                  </a:cubicBezTo>
                  <a:cubicBezTo>
                    <a:pt x="314531" y="441326"/>
                    <a:pt x="238125" y="342532"/>
                    <a:pt x="238125" y="220663"/>
                  </a:cubicBezTo>
                  <a:cubicBezTo>
                    <a:pt x="238125" y="98794"/>
                    <a:pt x="314531" y="0"/>
                    <a:pt x="408782" y="0"/>
                  </a:cubicBezTo>
                  <a:close/>
                </a:path>
              </a:pathLst>
            </a:custGeom>
            <a:solidFill>
              <a:schemeClr val="accent6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kumimoji="0" lang="ja-JP" altLang="en-US" kern="0">
                <a:solidFill>
                  <a:srgbClr val="002B62"/>
                </a:solidFill>
                <a:latin typeface="メイリオ"/>
                <a:ea typeface="メイリオ"/>
              </a:endParaRPr>
            </a:p>
          </p:txBody>
        </p:sp>
        <p:sp>
          <p:nvSpPr>
            <p:cNvPr id="249" name="Freeform 19">
              <a:extLst>
                <a:ext uri="{FF2B5EF4-FFF2-40B4-BE49-F238E27FC236}">
                  <a16:creationId xmlns:a16="http://schemas.microsoft.com/office/drawing/2014/main" id="{73CFAE6D-A225-49A5-9ED1-97B4F5C70EE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169232" y="2385197"/>
              <a:ext cx="108776" cy="137210"/>
            </a:xfrm>
            <a:custGeom>
              <a:avLst/>
              <a:gdLst>
                <a:gd name="T0" fmla="*/ 174 w 347"/>
                <a:gd name="T1" fmla="*/ 61 h 394"/>
                <a:gd name="T2" fmla="*/ 14 w 347"/>
                <a:gd name="T3" fmla="*/ 60 h 394"/>
                <a:gd name="T4" fmla="*/ 0 w 347"/>
                <a:gd name="T5" fmla="*/ 154 h 394"/>
                <a:gd name="T6" fmla="*/ 174 w 347"/>
                <a:gd name="T7" fmla="*/ 394 h 394"/>
                <a:gd name="T8" fmla="*/ 347 w 347"/>
                <a:gd name="T9" fmla="*/ 168 h 394"/>
                <a:gd name="T10" fmla="*/ 174 w 347"/>
                <a:gd name="T11" fmla="*/ 6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" h="394">
                  <a:moveTo>
                    <a:pt x="174" y="61"/>
                  </a:moveTo>
                  <a:cubicBezTo>
                    <a:pt x="114" y="0"/>
                    <a:pt x="54" y="20"/>
                    <a:pt x="14" y="60"/>
                  </a:cubicBezTo>
                  <a:cubicBezTo>
                    <a:pt x="5" y="89"/>
                    <a:pt x="0" y="121"/>
                    <a:pt x="0" y="154"/>
                  </a:cubicBezTo>
                  <a:cubicBezTo>
                    <a:pt x="0" y="287"/>
                    <a:pt x="78" y="394"/>
                    <a:pt x="174" y="394"/>
                  </a:cubicBezTo>
                  <a:cubicBezTo>
                    <a:pt x="266" y="394"/>
                    <a:pt x="341" y="294"/>
                    <a:pt x="347" y="168"/>
                  </a:cubicBezTo>
                  <a:cubicBezTo>
                    <a:pt x="308" y="165"/>
                    <a:pt x="239" y="127"/>
                    <a:pt x="174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kumimoji="0" lang="ja-JP" altLang="en-US" kern="0">
                <a:solidFill>
                  <a:srgbClr val="FFFFFF"/>
                </a:solidFill>
                <a:latin typeface="メイリオ"/>
                <a:ea typeface="メイリオ"/>
              </a:endParaRPr>
            </a:p>
          </p:txBody>
        </p:sp>
      </p:grpSp>
      <p:sp>
        <p:nvSpPr>
          <p:cNvPr id="2" name="テキスト ボックス 1"/>
          <p:cNvSpPr txBox="1"/>
          <p:nvPr/>
        </p:nvSpPr>
        <p:spPr>
          <a:xfrm>
            <a:off x="7605311" y="6273242"/>
            <a:ext cx="41463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50" smtClean="0"/>
              <a:t>(</a:t>
            </a:r>
            <a:r>
              <a:rPr lang="ja-JP" altLang="en-US" sz="1050" smtClean="0"/>
              <a:t>各ユーザーの権限の</a:t>
            </a:r>
            <a:r>
              <a:rPr lang="ja-JP" altLang="en-US" sz="1050"/>
              <a:t>詳細</a:t>
            </a:r>
            <a:r>
              <a:rPr lang="ja-JP" altLang="en-US" sz="1050" smtClean="0"/>
              <a:t>は</a:t>
            </a:r>
            <a:r>
              <a:rPr lang="ja-JP" altLang="en-US" sz="1050"/>
              <a:t>次</a:t>
            </a:r>
            <a:r>
              <a:rPr lang="ja-JP" altLang="en-US" sz="1050" smtClean="0"/>
              <a:t>スライドに記載</a:t>
            </a:r>
            <a:r>
              <a:rPr lang="en-US" altLang="ja-JP" sz="1050" smtClean="0"/>
              <a:t>)</a:t>
            </a:r>
            <a:endParaRPr lang="en-US" altLang="ja-JP" sz="1050"/>
          </a:p>
        </p:txBody>
      </p:sp>
      <p:grpSp>
        <p:nvGrpSpPr>
          <p:cNvPr id="83" name="グループ化 82"/>
          <p:cNvGrpSpPr/>
          <p:nvPr/>
        </p:nvGrpSpPr>
        <p:grpSpPr>
          <a:xfrm>
            <a:off x="8904390" y="4312056"/>
            <a:ext cx="1844675" cy="1042987"/>
            <a:chOff x="7923665" y="4323180"/>
            <a:chExt cx="1844675" cy="1042987"/>
          </a:xfrm>
        </p:grpSpPr>
        <p:sp>
          <p:nvSpPr>
            <p:cNvPr id="84" name="Rectangle 11">
              <a:extLst>
                <a:ext uri="{FF2B5EF4-FFF2-40B4-BE49-F238E27FC236}">
                  <a16:creationId xmlns:a16="http://schemas.microsoft.com/office/drawing/2014/main" id="{362A68E2-E119-0442-ACC0-CF32E7DDD00A}"/>
                </a:ext>
              </a:extLst>
            </p:cNvPr>
            <p:cNvSpPr/>
            <p:nvPr/>
          </p:nvSpPr>
          <p:spPr>
            <a:xfrm>
              <a:off x="7923665" y="4323180"/>
              <a:ext cx="1844675" cy="1042987"/>
            </a:xfrm>
            <a:prstGeom prst="rect">
              <a:avLst/>
            </a:prstGeom>
            <a:noFill/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pic>
          <p:nvPicPr>
            <p:cNvPr id="85" name="Graphic 29">
              <a:extLst>
                <a:ext uri="{FF2B5EF4-FFF2-40B4-BE49-F238E27FC236}">
                  <a16:creationId xmlns:a16="http://schemas.microsoft.com/office/drawing/2014/main" id="{9980ED4F-0423-8343-A2EE-BAC3A988A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3665" y="4324767"/>
              <a:ext cx="330200" cy="33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図 8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539" y="4741221"/>
              <a:ext cx="1044926" cy="548586"/>
            </a:xfrm>
            <a:prstGeom prst="rect">
              <a:avLst/>
            </a:prstGeom>
          </p:spPr>
        </p:pic>
      </p:grpSp>
      <p:cxnSp>
        <p:nvCxnSpPr>
          <p:cNvPr id="90" name="カギ線コネクタ 89"/>
          <p:cNvCxnSpPr>
            <a:endCxn id="86" idx="0"/>
          </p:cNvCxnSpPr>
          <p:nvPr/>
        </p:nvCxnSpPr>
        <p:spPr bwMode="auto">
          <a:xfrm rot="10800000" flipV="1">
            <a:off x="1393356" y="3109107"/>
            <a:ext cx="1780051" cy="1247184"/>
          </a:xfrm>
          <a:prstGeom prst="bentConnector2">
            <a:avLst/>
          </a:prstGeom>
          <a:solidFill>
            <a:schemeClr val="bg1"/>
          </a:solidFill>
          <a:ln w="127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93" name="直線矢印コネクタ 92"/>
          <p:cNvCxnSpPr/>
          <p:nvPr/>
        </p:nvCxnSpPr>
        <p:spPr bwMode="auto">
          <a:xfrm flipH="1" flipV="1">
            <a:off x="2195269" y="4731004"/>
            <a:ext cx="632580" cy="881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accent6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96" name="テキスト ボックス 95"/>
          <p:cNvSpPr txBox="1"/>
          <p:nvPr/>
        </p:nvSpPr>
        <p:spPr>
          <a:xfrm>
            <a:off x="4801525" y="4107742"/>
            <a:ext cx="1285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b="1" smtClean="0">
                <a:solidFill>
                  <a:schemeClr val="accent6">
                    <a:lumMod val="50000"/>
                    <a:lumOff val="50000"/>
                  </a:schemeClr>
                </a:solidFill>
              </a:rPr>
              <a:t>インフラユーザー</a:t>
            </a:r>
            <a:endParaRPr kumimoji="1" lang="ja-JP" altLang="en-US" sz="900" b="1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3" name="テキスト ボックス 102"/>
          <p:cNvSpPr txBox="1"/>
          <p:nvPr/>
        </p:nvSpPr>
        <p:spPr>
          <a:xfrm>
            <a:off x="2180735" y="4521087"/>
            <a:ext cx="878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smtClean="0">
                <a:solidFill>
                  <a:schemeClr val="accent6">
                    <a:lumMod val="50000"/>
                    <a:lumOff val="50000"/>
                  </a:schemeClr>
                </a:solidFill>
              </a:rPr>
              <a:t>構築</a:t>
            </a:r>
            <a:r>
              <a:rPr kumimoji="1" lang="en-US" altLang="ja-JP" sz="800" b="1" smtClean="0">
                <a:solidFill>
                  <a:schemeClr val="accent6">
                    <a:lumMod val="50000"/>
                    <a:lumOff val="50000"/>
                  </a:schemeClr>
                </a:solidFill>
              </a:rPr>
              <a:t>/</a:t>
            </a:r>
            <a:r>
              <a:rPr kumimoji="1" lang="ja-JP" altLang="en-US" sz="800" b="1" smtClean="0">
                <a:solidFill>
                  <a:schemeClr val="accent6">
                    <a:lumMod val="50000"/>
                    <a:lumOff val="50000"/>
                  </a:schemeClr>
                </a:solidFill>
              </a:rPr>
              <a:t>管理</a:t>
            </a:r>
            <a:endParaRPr kumimoji="1" lang="ja-JP" altLang="en-US" sz="800" b="1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1667193" y="2923493"/>
            <a:ext cx="11689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構築</a:t>
            </a:r>
            <a:r>
              <a:rPr kumimoji="1" lang="en-US" altLang="ja-JP" sz="800" b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/</a:t>
            </a:r>
            <a:r>
              <a:rPr kumimoji="1" lang="ja-JP" altLang="en-US" sz="800" b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管理</a:t>
            </a:r>
            <a:r>
              <a:rPr kumimoji="1" lang="en-US" altLang="ja-JP" sz="800" b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(IAM)</a:t>
            </a:r>
            <a:endParaRPr kumimoji="1" lang="ja-JP" altLang="en-US" sz="800" b="1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2" name="TextBox 24">
            <a:extLst>
              <a:ext uri="{FF2B5EF4-FFF2-40B4-BE49-F238E27FC236}">
                <a16:creationId xmlns:a16="http://schemas.microsoft.com/office/drawing/2014/main" id="{64EBA38E-9450-47CD-B7B0-898960ED2DD7}"/>
              </a:ext>
            </a:extLst>
          </p:cNvPr>
          <p:cNvSpPr txBox="1"/>
          <p:nvPr/>
        </p:nvSpPr>
        <p:spPr>
          <a:xfrm>
            <a:off x="2986027" y="5310320"/>
            <a:ext cx="12254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800" smtClean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複数ユーザー</a:t>
            </a:r>
            <a:endParaRPr lang="en-US" altLang="ja-JP" sz="800" smtClean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2638990" y="2604158"/>
            <a:ext cx="878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smtClean="0">
                <a:solidFill>
                  <a:srgbClr val="00B050"/>
                </a:solidFill>
              </a:rPr>
              <a:t>実行ユーザー</a:t>
            </a:r>
            <a:endParaRPr kumimoji="1" lang="ja-JP" altLang="en-US" sz="800" b="1">
              <a:solidFill>
                <a:srgbClr val="00B050"/>
              </a:solidFill>
            </a:endParaRPr>
          </a:p>
        </p:txBody>
      </p:sp>
      <p:sp>
        <p:nvSpPr>
          <p:cNvPr id="118" name="テキスト ボックス 117"/>
          <p:cNvSpPr txBox="1"/>
          <p:nvPr/>
        </p:nvSpPr>
        <p:spPr>
          <a:xfrm>
            <a:off x="3565442" y="1923052"/>
            <a:ext cx="878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作成</a:t>
            </a:r>
            <a:r>
              <a:rPr kumimoji="1" lang="en-US" altLang="ja-JP" sz="8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kumimoji="1" lang="ja-JP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endParaRPr kumimoji="1" lang="ja-JP" altLang="en-US" sz="8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35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5.</a:t>
            </a:r>
            <a:r>
              <a:rPr lang="ja-JP" altLang="en-US" smtClean="0"/>
              <a:t>インフラメンバー </a:t>
            </a:r>
            <a:r>
              <a:rPr lang="en-US" altLang="ja-JP" smtClean="0"/>
              <a:t>(5/5)</a:t>
            </a:r>
            <a:endParaRPr kumimoji="1" lang="ja-JP" altLang="en-US" dirty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 bwMode="gray">
          <a:xfrm>
            <a:off x="238050" y="1052670"/>
            <a:ext cx="11713301" cy="115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kern="0" smtClean="0"/>
              <a:t>インフラメンバーへログイン情報を連携</a:t>
            </a:r>
          </a:p>
          <a:p>
            <a:pPr lvl="1"/>
            <a:r>
              <a:rPr lang="ja-JP" altLang="en-US" smtClean="0"/>
              <a:t>「</a:t>
            </a:r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6.</a:t>
            </a:r>
            <a:r>
              <a:rPr lang="ja-JP" altLang="en-US"/>
              <a:t>インフラメンバー</a:t>
            </a:r>
            <a:r>
              <a:rPr lang="en-US" altLang="ja-JP"/>
              <a:t>(</a:t>
            </a:r>
            <a:r>
              <a:rPr lang="en-US" altLang="ja-JP" smtClean="0"/>
              <a:t>1/5)</a:t>
            </a:r>
            <a:r>
              <a:rPr lang="ja-JP" altLang="en-US" smtClean="0"/>
              <a:t>」で</a:t>
            </a:r>
            <a:endParaRPr lang="en-US" altLang="ja-JP" smtClean="0"/>
          </a:p>
          <a:p>
            <a:pPr marL="180000" lvl="1" indent="0">
              <a:buNone/>
            </a:pPr>
            <a:r>
              <a:rPr lang="ja-JP" altLang="en-US" smtClean="0"/>
              <a:t>登録したログイン情報</a:t>
            </a:r>
            <a:r>
              <a:rPr lang="en-US" altLang="ja-JP" smtClean="0"/>
              <a:t>(</a:t>
            </a:r>
            <a:r>
              <a:rPr lang="ja-JP" altLang="en-US" smtClean="0"/>
              <a:t>ログイン</a:t>
            </a:r>
            <a:r>
              <a:rPr lang="en-US" altLang="ja-JP" smtClean="0"/>
              <a:t>ID,</a:t>
            </a:r>
            <a:r>
              <a:rPr lang="ja-JP" altLang="en-US" smtClean="0"/>
              <a:t>初回パスワード</a:t>
            </a:r>
            <a:r>
              <a:rPr lang="en-US" altLang="ja-JP" smtClean="0"/>
              <a:t>)</a:t>
            </a:r>
            <a:r>
              <a:rPr lang="ja-JP" altLang="en-US" smtClean="0"/>
              <a:t>を「インフラメンバー」の利用者に連携する</a:t>
            </a:r>
            <a:r>
              <a:rPr lang="ja-JP" altLang="en-US" kern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1982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239184" y="3045073"/>
            <a:ext cx="11712000" cy="467239"/>
          </a:xfrm>
        </p:spPr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</a:t>
            </a:r>
            <a:r>
              <a:rPr lang="ja-JP" altLang="en-US" smtClean="0"/>
              <a:t>更新手順 </a:t>
            </a:r>
            <a:r>
              <a:rPr lang="en-US" altLang="ja-JP" smtClean="0"/>
              <a:t>/ 7.CloudFormation</a:t>
            </a:r>
            <a:r>
              <a:rPr lang="ja-JP" altLang="en-US" smtClean="0"/>
              <a:t>ロール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102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角丸四角形 12"/>
          <p:cNvSpPr/>
          <p:nvPr/>
        </p:nvSpPr>
        <p:spPr bwMode="auto">
          <a:xfrm>
            <a:off x="3513229" y="4965289"/>
            <a:ext cx="4091853" cy="1400538"/>
          </a:xfrm>
          <a:prstGeom prst="roundRect">
            <a:avLst>
              <a:gd name="adj" fmla="val 6291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200" smtClean="0">
                <a:latin typeface="+mn-ea"/>
              </a:rPr>
              <a:t>変更が必要</a:t>
            </a:r>
            <a:r>
              <a:rPr lang="en-US" altLang="ja-JP" sz="1200" smtClean="0">
                <a:latin typeface="+mn-ea"/>
              </a:rPr>
              <a:t>:</a:t>
            </a:r>
          </a:p>
          <a:p>
            <a:r>
              <a:rPr lang="ja-JP" altLang="en-US" sz="1200" smtClean="0">
                <a:latin typeface="+mn-ea"/>
              </a:rPr>
              <a:t>「</a:t>
            </a:r>
            <a:r>
              <a:rPr lang="ja-JP" altLang="en-US" sz="1200">
                <a:latin typeface="+mn-ea"/>
              </a:rPr>
              <a:t>システム名</a:t>
            </a:r>
            <a:r>
              <a:rPr lang="ja-JP" altLang="en-US" sz="1200" smtClean="0">
                <a:latin typeface="+mn-ea"/>
              </a:rPr>
              <a:t>」</a:t>
            </a:r>
            <a:r>
              <a:rPr lang="en-US" altLang="ja-JP" sz="1200" smtClean="0">
                <a:latin typeface="+mn-ea"/>
              </a:rPr>
              <a:t>…</a:t>
            </a:r>
            <a:r>
              <a:rPr lang="ja-JP" altLang="en-US" sz="1200" smtClean="0">
                <a:latin typeface="+mn-ea"/>
              </a:rPr>
              <a:t>英数字、ハイフンで任意の値を入力</a:t>
            </a:r>
            <a:endParaRPr lang="en-US" altLang="ja-JP" sz="1200" smtClean="0">
              <a:latin typeface="+mn-ea"/>
            </a:endParaRPr>
          </a:p>
          <a:p>
            <a:r>
              <a:rPr lang="ja-JP" altLang="en-US" sz="1200" smtClean="0">
                <a:latin typeface="+mn-ea"/>
              </a:rPr>
              <a:t>「</a:t>
            </a:r>
            <a:r>
              <a:rPr lang="ja-JP" altLang="en-US" sz="1200">
                <a:latin typeface="+mn-ea"/>
              </a:rPr>
              <a:t>アカウント</a:t>
            </a:r>
            <a:r>
              <a:rPr lang="en-US" altLang="ja-JP" sz="1200">
                <a:latin typeface="+mn-ea"/>
              </a:rPr>
              <a:t>ID</a:t>
            </a:r>
            <a:r>
              <a:rPr lang="ja-JP" altLang="en-US" sz="1200" smtClean="0">
                <a:latin typeface="+mn-ea"/>
              </a:rPr>
              <a:t>」</a:t>
            </a:r>
            <a:r>
              <a:rPr lang="en-US" altLang="ja-JP" sz="1200" smtClean="0">
                <a:latin typeface="+mn-ea"/>
              </a:rPr>
              <a:t>…</a:t>
            </a:r>
            <a:r>
              <a:rPr lang="ja-JP" altLang="en-US" sz="1200" smtClean="0">
                <a:latin typeface="+mn-ea"/>
              </a:rPr>
              <a:t>数字</a:t>
            </a:r>
            <a:r>
              <a:rPr lang="en-US" altLang="ja-JP" sz="1200" smtClean="0">
                <a:latin typeface="+mn-ea"/>
              </a:rPr>
              <a:t>12</a:t>
            </a:r>
            <a:r>
              <a:rPr lang="ja-JP" altLang="en-US" sz="1200" smtClean="0">
                <a:latin typeface="+mn-ea"/>
              </a:rPr>
              <a:t>桁で入力</a:t>
            </a:r>
            <a:endParaRPr lang="en-US" altLang="ja-JP" sz="1200" smtClean="0">
              <a:latin typeface="+mn-ea"/>
            </a:endParaRPr>
          </a:p>
          <a:p>
            <a:r>
              <a:rPr lang="ja-JP" altLang="en-US" sz="1200">
                <a:latin typeface="+mn-ea"/>
              </a:rPr>
              <a:t>任意</a:t>
            </a:r>
            <a:r>
              <a:rPr lang="ja-JP" altLang="en-US" sz="1200" smtClean="0">
                <a:latin typeface="+mn-ea"/>
              </a:rPr>
              <a:t>で変更</a:t>
            </a:r>
            <a:r>
              <a:rPr lang="en-US" altLang="ja-JP" sz="1200" smtClean="0">
                <a:latin typeface="+mn-ea"/>
              </a:rPr>
              <a:t>:</a:t>
            </a:r>
          </a:p>
          <a:p>
            <a:r>
              <a:rPr lang="ja-JP" altLang="en-US" sz="1200" smtClean="0">
                <a:latin typeface="+mn-ea"/>
              </a:rPr>
              <a:t>「スタック作成リージョン」</a:t>
            </a:r>
            <a:endParaRPr lang="en-US" altLang="ja-JP" sz="1200" smtClean="0">
              <a:latin typeface="+mn-ea"/>
            </a:endParaRPr>
          </a:p>
          <a:p>
            <a:r>
              <a:rPr lang="ja-JP" altLang="en-US" sz="1200" smtClean="0">
                <a:latin typeface="+mn-ea"/>
              </a:rPr>
              <a:t>「システム環境」～「コストセンター」</a:t>
            </a:r>
            <a:endParaRPr lang="en-US" altLang="ja-JP" sz="1200" smtClean="0">
              <a:latin typeface="+mn-ea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60" y="2846246"/>
            <a:ext cx="10486029" cy="1844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7.CloudFormation</a:t>
            </a:r>
            <a:r>
              <a:rPr lang="ja-JP" altLang="en-US" smtClean="0"/>
              <a:t>ロール</a:t>
            </a:r>
            <a:r>
              <a:rPr lang="en-US" altLang="ja-JP" smtClean="0"/>
              <a:t>(1/6)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1512138"/>
          </a:xfrm>
        </p:spPr>
        <p:txBody>
          <a:bodyPr>
            <a:normAutofit lnSpcReduction="10000"/>
          </a:bodyPr>
          <a:lstStyle/>
          <a:p>
            <a:r>
              <a:rPr lang="ja-JP" altLang="en-US"/>
              <a:t>共通</a:t>
            </a:r>
            <a:r>
              <a:rPr kumimoji="1" lang="ja-JP" altLang="en-US" smtClean="0"/>
              <a:t>パラメータの更新</a:t>
            </a:r>
            <a:endParaRPr kumimoji="1" lang="en-US" altLang="ja-JP" smtClean="0"/>
          </a:p>
          <a:p>
            <a:pPr lvl="1"/>
            <a:r>
              <a:rPr lang="en-US" altLang="ja-JP" smtClean="0"/>
              <a:t>ITA</a:t>
            </a:r>
            <a:r>
              <a:rPr lang="ja-JP" altLang="en-US" smtClean="0"/>
              <a:t>に</a:t>
            </a:r>
            <a:r>
              <a:rPr lang="en-US" altLang="ja-JP" smtClean="0"/>
              <a:t>AW</a:t>
            </a:r>
            <a:r>
              <a:rPr lang="en-US" altLang="ja-JP"/>
              <a:t>S</a:t>
            </a:r>
            <a:r>
              <a:rPr lang="ja-JP" altLang="en-US" smtClean="0"/>
              <a:t>管理者でログインする。</a:t>
            </a:r>
            <a:endParaRPr lang="en-US" altLang="ja-JP" smtClean="0"/>
          </a:p>
          <a:p>
            <a:pPr lvl="1"/>
            <a:r>
              <a:rPr lang="ja-JP" altLang="en-US" smtClean="0"/>
              <a:t>「</a:t>
            </a:r>
            <a:r>
              <a:rPr lang="ja-JP" altLang="en-US"/>
              <a:t>基盤</a:t>
            </a:r>
            <a:r>
              <a:rPr lang="ja-JP" altLang="en-US" smtClean="0"/>
              <a:t>管理」＞「共通パラメータ」へ移動する。</a:t>
            </a:r>
            <a:endParaRPr lang="en-US" altLang="ja-JP" smtClean="0"/>
          </a:p>
          <a:p>
            <a:pPr lvl="1"/>
            <a:r>
              <a:rPr lang="ja-JP" altLang="en-US" smtClean="0"/>
              <a:t>オペレーション名</a:t>
            </a:r>
            <a:r>
              <a:rPr lang="en-US" altLang="ja-JP" smtClean="0"/>
              <a:t>=“</a:t>
            </a:r>
            <a:r>
              <a:rPr lang="ja-JP" altLang="en-US" smtClean="0"/>
              <a:t>環境</a:t>
            </a:r>
            <a:r>
              <a:rPr lang="en-US" altLang="ja-JP" smtClean="0"/>
              <a:t>-A(1st</a:t>
            </a:r>
            <a:r>
              <a:rPr lang="ja-JP" altLang="en-US" smtClean="0"/>
              <a:t>モデル</a:t>
            </a:r>
            <a:r>
              <a:rPr lang="en-US" altLang="ja-JP" smtClean="0"/>
              <a:t>)</a:t>
            </a:r>
            <a:r>
              <a:rPr lang="ja-JP" altLang="en-US" smtClean="0"/>
              <a:t>”のレコードを更新する。</a:t>
            </a:r>
            <a:endParaRPr lang="en-US" altLang="ja-JP" smtClean="0"/>
          </a:p>
          <a:p>
            <a:pPr marL="180000" lvl="1" indent="0">
              <a:buNone/>
            </a:pPr>
            <a:r>
              <a:rPr kumimoji="1" lang="ja-JP" altLang="en-US"/>
              <a:t>　</a:t>
            </a:r>
            <a:r>
              <a:rPr kumimoji="1" lang="ja-JP" altLang="en-US" smtClean="0"/>
              <a:t> ページ下部の</a:t>
            </a:r>
            <a:r>
              <a:rPr kumimoji="1" lang="en-US" altLang="ja-JP" smtClean="0"/>
              <a:t>POINT</a:t>
            </a:r>
            <a:r>
              <a:rPr kumimoji="1" lang="ja-JP" altLang="en-US" smtClean="0"/>
              <a:t>を参考にパラメータを入力して</a:t>
            </a:r>
            <a:r>
              <a:rPr lang="ja-JP" altLang="en-US" smtClean="0"/>
              <a:t>「</a:t>
            </a:r>
            <a:r>
              <a:rPr lang="ja-JP" altLang="en-US"/>
              <a:t>更新</a:t>
            </a:r>
            <a:r>
              <a:rPr lang="ja-JP" altLang="en-US" smtClean="0"/>
              <a:t>」を押下する。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00180" y="2634027"/>
            <a:ext cx="26598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/>
              <a:t>共通</a:t>
            </a:r>
            <a:r>
              <a:rPr kumimoji="1" lang="ja-JP" altLang="en-US" sz="900" smtClean="0"/>
              <a:t>パラメータ</a:t>
            </a:r>
            <a:endParaRPr kumimoji="1" lang="ja-JP" altLang="en-US" sz="900"/>
          </a:p>
        </p:txBody>
      </p:sp>
      <p:grpSp>
        <p:nvGrpSpPr>
          <p:cNvPr id="21" name="グループ化 20"/>
          <p:cNvGrpSpPr/>
          <p:nvPr/>
        </p:nvGrpSpPr>
        <p:grpSpPr>
          <a:xfrm>
            <a:off x="2922902" y="4797190"/>
            <a:ext cx="590327" cy="538818"/>
            <a:chOff x="162795" y="3812178"/>
            <a:chExt cx="565503" cy="549789"/>
          </a:xfrm>
        </p:grpSpPr>
        <p:sp>
          <p:nvSpPr>
            <p:cNvPr id="22" name="円/楕円 44"/>
            <p:cNvSpPr/>
            <p:nvPr/>
          </p:nvSpPr>
          <p:spPr bwMode="auto">
            <a:xfrm>
              <a:off x="162795" y="3812178"/>
              <a:ext cx="565503" cy="549789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41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  <a:effectLst/>
            <a:extLst/>
          </p:spPr>
          <p:txBody>
            <a:bodyPr rot="0" spcFirstLastPara="0" vertOverflow="overflow" horzOverflow="overflow" vert="horz" wrap="none" lIns="36000" tIns="72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200" b="1" dirty="0"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33240" y="4033625"/>
              <a:ext cx="424611" cy="106893"/>
            </a:xfrm>
            <a:custGeom>
              <a:avLst/>
              <a:gdLst/>
              <a:ahLst/>
              <a:cxnLst/>
              <a:rect l="l" t="t" r="r" b="b"/>
              <a:pathLst>
                <a:path w="424611" h="106893">
                  <a:moveTo>
                    <a:pt x="20512" y="18247"/>
                  </a:moveTo>
                  <a:cubicBezTo>
                    <a:pt x="20512" y="30003"/>
                    <a:pt x="20512" y="41759"/>
                    <a:pt x="20512" y="53515"/>
                  </a:cubicBezTo>
                  <a:cubicBezTo>
                    <a:pt x="22346" y="53515"/>
                    <a:pt x="24180" y="53515"/>
                    <a:pt x="26015" y="53515"/>
                  </a:cubicBezTo>
                  <a:cubicBezTo>
                    <a:pt x="36354" y="53515"/>
                    <a:pt x="43201" y="51960"/>
                    <a:pt x="46557" y="48851"/>
                  </a:cubicBezTo>
                  <a:cubicBezTo>
                    <a:pt x="49913" y="45742"/>
                    <a:pt x="51591" y="40965"/>
                    <a:pt x="51591" y="34519"/>
                  </a:cubicBezTo>
                  <a:cubicBezTo>
                    <a:pt x="51591" y="29209"/>
                    <a:pt x="49976" y="25169"/>
                    <a:pt x="46745" y="22400"/>
                  </a:cubicBezTo>
                  <a:cubicBezTo>
                    <a:pt x="43514" y="19631"/>
                    <a:pt x="37125" y="18247"/>
                    <a:pt x="27578" y="18247"/>
                  </a:cubicBezTo>
                  <a:cubicBezTo>
                    <a:pt x="25222" y="18247"/>
                    <a:pt x="22867" y="18247"/>
                    <a:pt x="20512" y="18247"/>
                  </a:cubicBezTo>
                  <a:close/>
                  <a:moveTo>
                    <a:pt x="125528" y="16204"/>
                  </a:moveTo>
                  <a:cubicBezTo>
                    <a:pt x="118066" y="16204"/>
                    <a:pt x="112125" y="19450"/>
                    <a:pt x="107706" y="25941"/>
                  </a:cubicBezTo>
                  <a:cubicBezTo>
                    <a:pt x="103287" y="32431"/>
                    <a:pt x="101077" y="41623"/>
                    <a:pt x="101077" y="53515"/>
                  </a:cubicBezTo>
                  <a:cubicBezTo>
                    <a:pt x="101077" y="65362"/>
                    <a:pt x="103287" y="74519"/>
                    <a:pt x="107706" y="80987"/>
                  </a:cubicBezTo>
                  <a:cubicBezTo>
                    <a:pt x="112125" y="87455"/>
                    <a:pt x="118066" y="90689"/>
                    <a:pt x="125528" y="90689"/>
                  </a:cubicBezTo>
                  <a:cubicBezTo>
                    <a:pt x="132949" y="90689"/>
                    <a:pt x="138869" y="87432"/>
                    <a:pt x="143288" y="80919"/>
                  </a:cubicBezTo>
                  <a:cubicBezTo>
                    <a:pt x="147707" y="74405"/>
                    <a:pt x="149917" y="65248"/>
                    <a:pt x="149917" y="53447"/>
                  </a:cubicBezTo>
                  <a:cubicBezTo>
                    <a:pt x="149917" y="41600"/>
                    <a:pt x="147718" y="32431"/>
                    <a:pt x="143319" y="25941"/>
                  </a:cubicBezTo>
                  <a:cubicBezTo>
                    <a:pt x="138921" y="19450"/>
                    <a:pt x="132991" y="16204"/>
                    <a:pt x="125528" y="16204"/>
                  </a:cubicBezTo>
                  <a:close/>
                  <a:moveTo>
                    <a:pt x="342065" y="2111"/>
                  </a:moveTo>
                  <a:cubicBezTo>
                    <a:pt x="369581" y="2111"/>
                    <a:pt x="397096" y="2111"/>
                    <a:pt x="424611" y="2111"/>
                  </a:cubicBezTo>
                  <a:cubicBezTo>
                    <a:pt x="424611" y="7785"/>
                    <a:pt x="424611" y="13458"/>
                    <a:pt x="424611" y="19132"/>
                  </a:cubicBezTo>
                  <a:cubicBezTo>
                    <a:pt x="414293" y="19132"/>
                    <a:pt x="403975" y="19132"/>
                    <a:pt x="393656" y="19132"/>
                  </a:cubicBezTo>
                  <a:cubicBezTo>
                    <a:pt x="393656" y="47660"/>
                    <a:pt x="393656" y="76187"/>
                    <a:pt x="393656" y="104715"/>
                  </a:cubicBezTo>
                  <a:cubicBezTo>
                    <a:pt x="386778" y="104715"/>
                    <a:pt x="379899" y="104715"/>
                    <a:pt x="373020" y="104715"/>
                  </a:cubicBezTo>
                  <a:cubicBezTo>
                    <a:pt x="373020" y="76187"/>
                    <a:pt x="373020" y="47660"/>
                    <a:pt x="373020" y="19132"/>
                  </a:cubicBezTo>
                  <a:cubicBezTo>
                    <a:pt x="362702" y="19132"/>
                    <a:pt x="352384" y="19132"/>
                    <a:pt x="342065" y="19132"/>
                  </a:cubicBezTo>
                  <a:cubicBezTo>
                    <a:pt x="342065" y="13458"/>
                    <a:pt x="342065" y="7785"/>
                    <a:pt x="342065" y="2111"/>
                  </a:cubicBezTo>
                  <a:close/>
                  <a:moveTo>
                    <a:pt x="250806" y="2111"/>
                  </a:moveTo>
                  <a:cubicBezTo>
                    <a:pt x="259144" y="2111"/>
                    <a:pt x="267482" y="2111"/>
                    <a:pt x="275820" y="2111"/>
                  </a:cubicBezTo>
                  <a:cubicBezTo>
                    <a:pt x="288202" y="24216"/>
                    <a:pt x="300584" y="46321"/>
                    <a:pt x="312966" y="68425"/>
                  </a:cubicBezTo>
                  <a:cubicBezTo>
                    <a:pt x="312966" y="46321"/>
                    <a:pt x="312966" y="24216"/>
                    <a:pt x="312966" y="2111"/>
                  </a:cubicBezTo>
                  <a:cubicBezTo>
                    <a:pt x="319344" y="2111"/>
                    <a:pt x="325723" y="2111"/>
                    <a:pt x="332101" y="2111"/>
                  </a:cubicBezTo>
                  <a:cubicBezTo>
                    <a:pt x="332101" y="36312"/>
                    <a:pt x="332101" y="70513"/>
                    <a:pt x="332101" y="104715"/>
                  </a:cubicBezTo>
                  <a:cubicBezTo>
                    <a:pt x="325473" y="104715"/>
                    <a:pt x="318844" y="104715"/>
                    <a:pt x="312215" y="104715"/>
                  </a:cubicBezTo>
                  <a:cubicBezTo>
                    <a:pt x="298124" y="79637"/>
                    <a:pt x="284033" y="54559"/>
                    <a:pt x="269942" y="29481"/>
                  </a:cubicBezTo>
                  <a:cubicBezTo>
                    <a:pt x="269942" y="54559"/>
                    <a:pt x="269942" y="79637"/>
                    <a:pt x="269942" y="104715"/>
                  </a:cubicBezTo>
                  <a:cubicBezTo>
                    <a:pt x="263563" y="104715"/>
                    <a:pt x="257185" y="104715"/>
                    <a:pt x="250806" y="104715"/>
                  </a:cubicBezTo>
                  <a:cubicBezTo>
                    <a:pt x="250806" y="70513"/>
                    <a:pt x="250806" y="36312"/>
                    <a:pt x="250806" y="2111"/>
                  </a:cubicBezTo>
                  <a:close/>
                  <a:moveTo>
                    <a:pt x="182456" y="2111"/>
                  </a:moveTo>
                  <a:cubicBezTo>
                    <a:pt x="199590" y="2111"/>
                    <a:pt x="216725" y="2111"/>
                    <a:pt x="233859" y="2111"/>
                  </a:cubicBezTo>
                  <a:cubicBezTo>
                    <a:pt x="233859" y="7217"/>
                    <a:pt x="233859" y="12324"/>
                    <a:pt x="233859" y="17430"/>
                  </a:cubicBezTo>
                  <a:cubicBezTo>
                    <a:pt x="228731" y="17430"/>
                    <a:pt x="223604" y="17430"/>
                    <a:pt x="218476" y="17430"/>
                  </a:cubicBezTo>
                  <a:cubicBezTo>
                    <a:pt x="218476" y="41418"/>
                    <a:pt x="218476" y="65407"/>
                    <a:pt x="218476" y="89395"/>
                  </a:cubicBezTo>
                  <a:cubicBezTo>
                    <a:pt x="223604" y="89395"/>
                    <a:pt x="228731" y="89395"/>
                    <a:pt x="233859" y="89395"/>
                  </a:cubicBezTo>
                  <a:cubicBezTo>
                    <a:pt x="233859" y="94502"/>
                    <a:pt x="233859" y="99608"/>
                    <a:pt x="233859" y="104715"/>
                  </a:cubicBezTo>
                  <a:cubicBezTo>
                    <a:pt x="216725" y="104715"/>
                    <a:pt x="199590" y="104715"/>
                    <a:pt x="182456" y="104715"/>
                  </a:cubicBezTo>
                  <a:cubicBezTo>
                    <a:pt x="182456" y="99608"/>
                    <a:pt x="182456" y="94502"/>
                    <a:pt x="182456" y="89395"/>
                  </a:cubicBezTo>
                  <a:cubicBezTo>
                    <a:pt x="187584" y="89395"/>
                    <a:pt x="192711" y="89395"/>
                    <a:pt x="197839" y="89395"/>
                  </a:cubicBezTo>
                  <a:cubicBezTo>
                    <a:pt x="197839" y="65407"/>
                    <a:pt x="197839" y="41418"/>
                    <a:pt x="197839" y="17430"/>
                  </a:cubicBezTo>
                  <a:cubicBezTo>
                    <a:pt x="192711" y="17430"/>
                    <a:pt x="187584" y="17430"/>
                    <a:pt x="182456" y="17430"/>
                  </a:cubicBezTo>
                  <a:cubicBezTo>
                    <a:pt x="182456" y="12324"/>
                    <a:pt x="182456" y="7217"/>
                    <a:pt x="182456" y="2111"/>
                  </a:cubicBezTo>
                  <a:close/>
                  <a:moveTo>
                    <a:pt x="0" y="2111"/>
                  </a:moveTo>
                  <a:cubicBezTo>
                    <a:pt x="11882" y="2111"/>
                    <a:pt x="23763" y="2111"/>
                    <a:pt x="35645" y="2111"/>
                  </a:cubicBezTo>
                  <a:cubicBezTo>
                    <a:pt x="47860" y="2111"/>
                    <a:pt x="57136" y="4823"/>
                    <a:pt x="63473" y="10247"/>
                  </a:cubicBezTo>
                  <a:cubicBezTo>
                    <a:pt x="69810" y="15671"/>
                    <a:pt x="72978" y="23603"/>
                    <a:pt x="72978" y="34043"/>
                  </a:cubicBezTo>
                  <a:cubicBezTo>
                    <a:pt x="72978" y="44936"/>
                    <a:pt x="69476" y="53617"/>
                    <a:pt x="62472" y="60085"/>
                  </a:cubicBezTo>
                  <a:cubicBezTo>
                    <a:pt x="55468" y="66553"/>
                    <a:pt x="46338" y="69787"/>
                    <a:pt x="35082" y="69787"/>
                  </a:cubicBezTo>
                  <a:cubicBezTo>
                    <a:pt x="30267" y="69787"/>
                    <a:pt x="25452" y="69787"/>
                    <a:pt x="20637" y="69787"/>
                  </a:cubicBezTo>
                  <a:cubicBezTo>
                    <a:pt x="20637" y="81430"/>
                    <a:pt x="20637" y="93072"/>
                    <a:pt x="20637" y="104715"/>
                  </a:cubicBezTo>
                  <a:cubicBezTo>
                    <a:pt x="13758" y="104715"/>
                    <a:pt x="6879" y="104715"/>
                    <a:pt x="0" y="104715"/>
                  </a:cubicBezTo>
                  <a:cubicBezTo>
                    <a:pt x="0" y="70513"/>
                    <a:pt x="0" y="36312"/>
                    <a:pt x="0" y="2111"/>
                  </a:cubicBezTo>
                  <a:close/>
                  <a:moveTo>
                    <a:pt x="125466" y="0"/>
                  </a:moveTo>
                  <a:cubicBezTo>
                    <a:pt x="139849" y="0"/>
                    <a:pt x="151136" y="4766"/>
                    <a:pt x="159328" y="14298"/>
                  </a:cubicBezTo>
                  <a:cubicBezTo>
                    <a:pt x="167520" y="23830"/>
                    <a:pt x="171616" y="36902"/>
                    <a:pt x="171616" y="53515"/>
                  </a:cubicBezTo>
                  <a:cubicBezTo>
                    <a:pt x="171616" y="69991"/>
                    <a:pt x="167541" y="83007"/>
                    <a:pt x="159391" y="92561"/>
                  </a:cubicBezTo>
                  <a:cubicBezTo>
                    <a:pt x="151240" y="102116"/>
                    <a:pt x="139932" y="106893"/>
                    <a:pt x="125466" y="106893"/>
                  </a:cubicBezTo>
                  <a:cubicBezTo>
                    <a:pt x="111124" y="106893"/>
                    <a:pt x="99858" y="102139"/>
                    <a:pt x="91666" y="92629"/>
                  </a:cubicBezTo>
                  <a:cubicBezTo>
                    <a:pt x="83474" y="83120"/>
                    <a:pt x="79378" y="70082"/>
                    <a:pt x="79378" y="53515"/>
                  </a:cubicBezTo>
                  <a:cubicBezTo>
                    <a:pt x="79378" y="36857"/>
                    <a:pt x="83453" y="23773"/>
                    <a:pt x="91603" y="14264"/>
                  </a:cubicBezTo>
                  <a:cubicBezTo>
                    <a:pt x="99753" y="4755"/>
                    <a:pt x="111041" y="0"/>
                    <a:pt x="1254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12700">
                <a:schemeClr val="accent2">
                  <a:alpha val="84000"/>
                </a:schemeClr>
              </a:glo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solidFill>
                  <a:schemeClr val="bg1"/>
                </a:solidFill>
                <a:effectLst>
                  <a:glow rad="38100">
                    <a:schemeClr val="accent2">
                      <a:alpha val="84000"/>
                    </a:schemeClr>
                  </a:glow>
                </a:effectLst>
              </a:endParaRPr>
            </a:p>
          </p:txBody>
        </p:sp>
      </p:grpSp>
      <p:sp>
        <p:nvSpPr>
          <p:cNvPr id="24" name="正方形/長方形 23"/>
          <p:cNvSpPr/>
          <p:nvPr/>
        </p:nvSpPr>
        <p:spPr bwMode="auto">
          <a:xfrm>
            <a:off x="6380912" y="3705998"/>
            <a:ext cx="1224170" cy="17614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578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45" y="2711902"/>
            <a:ext cx="3917772" cy="366758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7.CloudFormation</a:t>
            </a:r>
            <a:r>
              <a:rPr lang="ja-JP" altLang="en-US"/>
              <a:t>ロール</a:t>
            </a:r>
            <a:r>
              <a:rPr lang="en-US" altLang="ja-JP" smtClean="0"/>
              <a:t>(</a:t>
            </a:r>
            <a:r>
              <a:rPr lang="en-US" altLang="ja-JP"/>
              <a:t>2</a:t>
            </a:r>
            <a:r>
              <a:rPr lang="en-US" altLang="ja-JP" smtClean="0"/>
              <a:t>/6)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 txBox="1">
            <a:spLocks/>
          </p:cNvSpPr>
          <p:nvPr/>
        </p:nvSpPr>
        <p:spPr bwMode="gray">
          <a:xfrm>
            <a:off x="104515" y="921865"/>
            <a:ext cx="11713301" cy="15755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en-US" altLang="ja-JP" kern="0" smtClean="0"/>
              <a:t>MS Teams</a:t>
            </a:r>
            <a:r>
              <a:rPr lang="ja-JP" altLang="en-US" kern="0"/>
              <a:t> </a:t>
            </a:r>
            <a:r>
              <a:rPr lang="en-US" altLang="ja-JP" kern="0" smtClean="0"/>
              <a:t>Webhook</a:t>
            </a:r>
            <a:r>
              <a:rPr lang="ja-JP" altLang="en-US" kern="0" smtClean="0"/>
              <a:t>を取得</a:t>
            </a:r>
            <a:endParaRPr lang="en-US" altLang="ja-JP" kern="0" smtClean="0"/>
          </a:p>
          <a:p>
            <a:pPr lvl="1"/>
            <a:r>
              <a:rPr lang="ja-JP" altLang="en-US" kern="0" smtClean="0"/>
              <a:t>以下の手順は</a:t>
            </a:r>
            <a:r>
              <a:rPr lang="en-US" altLang="ja-JP" kern="0" smtClean="0"/>
              <a:t>Teams</a:t>
            </a:r>
            <a:r>
              <a:rPr lang="ja-JP" altLang="en-US" kern="0" smtClean="0"/>
              <a:t>通知機能を使用しない場合は不要。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以下の手順は</a:t>
            </a:r>
            <a:r>
              <a:rPr lang="en-US" altLang="ja-JP" kern="0" smtClean="0"/>
              <a:t>Teams</a:t>
            </a:r>
            <a:r>
              <a:rPr lang="ja-JP" altLang="en-US" kern="0" smtClean="0"/>
              <a:t>アプリケーション内で実施する。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通知したいチームの「コネクタ」</a:t>
            </a:r>
            <a:r>
              <a:rPr lang="en-US" altLang="ja-JP" kern="0" smtClean="0"/>
              <a:t>&gt;</a:t>
            </a:r>
            <a:r>
              <a:rPr lang="ja-JP" altLang="en-US" kern="0" smtClean="0"/>
              <a:t>「</a:t>
            </a:r>
            <a:r>
              <a:rPr lang="en-US" altLang="ja-JP" kern="0" smtClean="0"/>
              <a:t>Incoming Webhook</a:t>
            </a:r>
            <a:r>
              <a:rPr lang="ja-JP" altLang="en-US" kern="0" smtClean="0"/>
              <a:t>」を選択する。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通知する</a:t>
            </a:r>
            <a:r>
              <a:rPr lang="en-US" altLang="ja-JP" kern="0" smtClean="0"/>
              <a:t>API</a:t>
            </a:r>
            <a:r>
              <a:rPr lang="ja-JP" altLang="en-US" kern="0" smtClean="0"/>
              <a:t>の名前を入力して、「作成」を押下する。</a:t>
            </a:r>
            <a:endParaRPr lang="en-US" altLang="ja-JP" kern="0" smtClean="0"/>
          </a:p>
          <a:p>
            <a:pPr lvl="1"/>
            <a:endParaRPr lang="ja-JP" altLang="en-US" kern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31302" y="2506155"/>
            <a:ext cx="22362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smtClean="0"/>
              <a:t>Teams</a:t>
            </a:r>
            <a:r>
              <a:rPr kumimoji="1" lang="ja-JP" altLang="en-US" sz="900" smtClean="0"/>
              <a:t>アプリケーション</a:t>
            </a:r>
            <a:endParaRPr kumimoji="1" lang="ja-JP" altLang="en-US" sz="900"/>
          </a:p>
        </p:txBody>
      </p:sp>
      <p:sp>
        <p:nvSpPr>
          <p:cNvPr id="18" name="正方形/長方形 17"/>
          <p:cNvSpPr/>
          <p:nvPr/>
        </p:nvSpPr>
        <p:spPr bwMode="auto">
          <a:xfrm>
            <a:off x="403737" y="4834696"/>
            <a:ext cx="1823307" cy="20980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735950" y="2711902"/>
            <a:ext cx="5832810" cy="648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200"/>
              <a:t>参考</a:t>
            </a:r>
            <a:r>
              <a:rPr lang="en-US" altLang="ja-JP" sz="1200"/>
              <a:t>URL(</a:t>
            </a:r>
            <a:r>
              <a:rPr lang="ja-JP" altLang="en-US" sz="1200"/>
              <a:t>受信</a:t>
            </a:r>
            <a:r>
              <a:rPr lang="en-US" altLang="ja-JP" sz="1200"/>
              <a:t>Webhook</a:t>
            </a:r>
            <a:r>
              <a:rPr lang="ja-JP" altLang="en-US" sz="1200"/>
              <a:t>の取得</a:t>
            </a:r>
            <a:r>
              <a:rPr lang="en-US" altLang="ja-JP" sz="1200" smtClean="0"/>
              <a:t>):</a:t>
            </a:r>
          </a:p>
          <a:p>
            <a:r>
              <a:rPr lang="en-US" altLang="ja-JP" sz="1200">
                <a:hlinkClick r:id="rId3"/>
              </a:rPr>
              <a:t>https://</a:t>
            </a:r>
            <a:r>
              <a:rPr lang="en-US" altLang="ja-JP" sz="1200" smtClean="0">
                <a:hlinkClick r:id="rId3"/>
              </a:rPr>
              <a:t>docs.microsoft.com/ja-jp/microsoftteams/platform/webhooks-and-connectors/how-to/add-incoming-webhook</a:t>
            </a:r>
            <a:endParaRPr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272405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1" y="2928163"/>
            <a:ext cx="11446232" cy="19432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7.CloudFormation</a:t>
            </a:r>
            <a:r>
              <a:rPr lang="ja-JP" altLang="en-US"/>
              <a:t>ロール</a:t>
            </a:r>
            <a:r>
              <a:rPr lang="en-US" altLang="ja-JP" smtClean="0"/>
              <a:t>(3/6)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 txBox="1">
            <a:spLocks/>
          </p:cNvSpPr>
          <p:nvPr/>
        </p:nvSpPr>
        <p:spPr bwMode="gray">
          <a:xfrm>
            <a:off x="104515" y="921865"/>
            <a:ext cx="11713301" cy="15755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en-US" altLang="ja-JP" kern="0" smtClean="0"/>
              <a:t>MS Teams</a:t>
            </a:r>
            <a:r>
              <a:rPr lang="ja-JP" altLang="en-US" kern="0" smtClean="0"/>
              <a:t>メニューの更新</a:t>
            </a:r>
          </a:p>
          <a:p>
            <a:pPr lvl="1"/>
            <a:r>
              <a:rPr lang="ja-JP" altLang="en-US" kern="0" smtClean="0"/>
              <a:t>以下の手順は</a:t>
            </a:r>
            <a:r>
              <a:rPr lang="en-US" altLang="ja-JP" kern="0" smtClean="0"/>
              <a:t>Teams</a:t>
            </a:r>
            <a:r>
              <a:rPr lang="ja-JP" altLang="en-US" kern="0" smtClean="0"/>
              <a:t>通知機能を使用しない場合は不要。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「通知先管理」</a:t>
            </a:r>
            <a:r>
              <a:rPr lang="en-US" altLang="ja-JP" kern="0" smtClean="0"/>
              <a:t>&gt; </a:t>
            </a:r>
            <a:r>
              <a:rPr lang="ja-JP" altLang="en-US" kern="0" smtClean="0"/>
              <a:t>「</a:t>
            </a:r>
            <a:r>
              <a:rPr lang="en-US" altLang="ja-JP" kern="0" smtClean="0"/>
              <a:t>MS Teams</a:t>
            </a:r>
            <a:r>
              <a:rPr lang="ja-JP" altLang="en-US" kern="0" smtClean="0"/>
              <a:t>」へ移動する。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「オペレーション名」が</a:t>
            </a:r>
            <a:r>
              <a:rPr lang="en-US" altLang="ja-JP" kern="0" smtClean="0"/>
              <a:t>”</a:t>
            </a:r>
            <a:r>
              <a:rPr lang="ja-JP" altLang="en-US" kern="0" smtClean="0">
                <a:solidFill>
                  <a:srgbClr val="FF0000"/>
                </a:solidFill>
              </a:rPr>
              <a:t>環境</a:t>
            </a:r>
            <a:r>
              <a:rPr lang="en-US" altLang="ja-JP" kern="0" smtClean="0">
                <a:solidFill>
                  <a:srgbClr val="FF0000"/>
                </a:solidFill>
              </a:rPr>
              <a:t>A</a:t>
            </a:r>
            <a:r>
              <a:rPr lang="ja-JP" altLang="en-US" kern="0" smtClean="0">
                <a:solidFill>
                  <a:srgbClr val="FF0000"/>
                </a:solidFill>
              </a:rPr>
              <a:t> </a:t>
            </a:r>
            <a:r>
              <a:rPr lang="en-US" altLang="ja-JP" kern="0" smtClean="0">
                <a:solidFill>
                  <a:srgbClr val="FF0000"/>
                </a:solidFill>
              </a:rPr>
              <a:t>(1st</a:t>
            </a:r>
            <a:r>
              <a:rPr lang="ja-JP" altLang="en-US" kern="0" smtClean="0">
                <a:solidFill>
                  <a:srgbClr val="FF0000"/>
                </a:solidFill>
              </a:rPr>
              <a:t>モデル</a:t>
            </a:r>
            <a:r>
              <a:rPr lang="en-US" altLang="ja-JP" kern="0" smtClean="0">
                <a:solidFill>
                  <a:srgbClr val="FF0000"/>
                </a:solidFill>
              </a:rPr>
              <a:t>)</a:t>
            </a:r>
            <a:r>
              <a:rPr lang="en-US" altLang="ja-JP" kern="0" smtClean="0"/>
              <a:t>”</a:t>
            </a:r>
            <a:r>
              <a:rPr lang="ja-JP" altLang="en-US" kern="0" smtClean="0"/>
              <a:t>のレコードの更新ボタンを押下する。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「</a:t>
            </a:r>
            <a:r>
              <a:rPr lang="en-US" altLang="ja-JP" kern="0" smtClean="0"/>
              <a:t>Webhook</a:t>
            </a:r>
            <a:r>
              <a:rPr lang="ja-JP" altLang="en-US" kern="0" smtClean="0"/>
              <a:t>」に</a:t>
            </a:r>
            <a:r>
              <a:rPr lang="en-US" altLang="ja-JP" kern="0" smtClean="0"/>
              <a:t>Teams</a:t>
            </a:r>
            <a:r>
              <a:rPr lang="ja-JP" altLang="en-US" kern="0" smtClean="0"/>
              <a:t>で取得した</a:t>
            </a:r>
            <a:r>
              <a:rPr lang="en-US" altLang="ja-JP" kern="0" smtClean="0"/>
              <a:t>Webhook</a:t>
            </a:r>
            <a:r>
              <a:rPr lang="ja-JP" altLang="en-US" kern="0" smtClean="0"/>
              <a:t>を入力して更新ボタンを押下する。</a:t>
            </a:r>
            <a:endParaRPr lang="en-US" altLang="ja-JP" kern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29762" y="2715024"/>
            <a:ext cx="1566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smtClean="0"/>
              <a:t>MS Teams</a:t>
            </a:r>
            <a:endParaRPr kumimoji="1" lang="ja-JP" altLang="en-US" sz="900"/>
          </a:p>
        </p:txBody>
      </p:sp>
      <p:sp>
        <p:nvSpPr>
          <p:cNvPr id="14" name="正方形/長方形 13"/>
          <p:cNvSpPr/>
          <p:nvPr/>
        </p:nvSpPr>
        <p:spPr bwMode="auto">
          <a:xfrm>
            <a:off x="5764743" y="3669243"/>
            <a:ext cx="844323" cy="19181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6" name="円形吹き出し 15"/>
          <p:cNvSpPr/>
          <p:nvPr/>
        </p:nvSpPr>
        <p:spPr bwMode="auto">
          <a:xfrm>
            <a:off x="6393066" y="2740009"/>
            <a:ext cx="432000" cy="432000"/>
          </a:xfrm>
          <a:prstGeom prst="wedgeEllipseCallout">
            <a:avLst>
              <a:gd name="adj1" fmla="val -50710"/>
              <a:gd name="adj2" fmla="val 74069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①</a:t>
            </a:r>
          </a:p>
        </p:txBody>
      </p:sp>
      <p:sp>
        <p:nvSpPr>
          <p:cNvPr id="17" name="円形吹き出し 16"/>
          <p:cNvSpPr/>
          <p:nvPr/>
        </p:nvSpPr>
        <p:spPr bwMode="auto">
          <a:xfrm>
            <a:off x="3287610" y="5071526"/>
            <a:ext cx="432000" cy="432000"/>
          </a:xfrm>
          <a:prstGeom prst="wedgeEllipseCallout">
            <a:avLst>
              <a:gd name="adj1" fmla="val -87555"/>
              <a:gd name="adj2" fmla="val -47926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②</a:t>
            </a:r>
          </a:p>
        </p:txBody>
      </p:sp>
      <p:sp>
        <p:nvSpPr>
          <p:cNvPr id="18" name="正方形/長方形 17"/>
          <p:cNvSpPr/>
          <p:nvPr/>
        </p:nvSpPr>
        <p:spPr bwMode="auto">
          <a:xfrm>
            <a:off x="1857351" y="4596008"/>
            <a:ext cx="1369877" cy="20980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79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44" y="2442124"/>
            <a:ext cx="5747743" cy="28765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2" y="2439708"/>
            <a:ext cx="5728314" cy="14660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7.CloudFormation</a:t>
            </a:r>
            <a:r>
              <a:rPr lang="ja-JP" altLang="en-US"/>
              <a:t>ロール</a:t>
            </a:r>
            <a:r>
              <a:rPr lang="en-US" altLang="ja-JP" smtClean="0"/>
              <a:t>(4/6)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1656158"/>
          </a:xfrm>
        </p:spPr>
        <p:txBody>
          <a:bodyPr/>
          <a:lstStyle/>
          <a:p>
            <a:r>
              <a:rPr lang="en-US" altLang="ja-JP" smtClean="0"/>
              <a:t>Conductor</a:t>
            </a:r>
            <a:r>
              <a:rPr lang="ja-JP" altLang="en-US" smtClean="0"/>
              <a:t>実行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「</a:t>
            </a:r>
            <a:r>
              <a:rPr lang="en-US" altLang="ja-JP" dirty="0" smtClean="0"/>
              <a:t>Conductor</a:t>
            </a:r>
            <a:r>
              <a:rPr lang="ja-JP" altLang="en-US" dirty="0" smtClean="0"/>
              <a:t>」</a:t>
            </a:r>
            <a:r>
              <a:rPr lang="ja-JP" altLang="en-US" dirty="0"/>
              <a:t>＞</a:t>
            </a:r>
            <a:r>
              <a:rPr lang="ja-JP" altLang="en-US" dirty="0" smtClean="0"/>
              <a:t>「</a:t>
            </a:r>
            <a:r>
              <a:rPr lang="en-US" altLang="ja-JP" dirty="0" smtClean="0"/>
              <a:t>Conductor</a:t>
            </a:r>
            <a:r>
              <a:rPr lang="ja-JP" altLang="en-US" dirty="0" smtClean="0"/>
              <a:t>作業</a:t>
            </a:r>
            <a:r>
              <a:rPr lang="ja-JP" altLang="en-US"/>
              <a:t>実行</a:t>
            </a:r>
            <a:r>
              <a:rPr lang="ja-JP" altLang="en-US" smtClean="0"/>
              <a:t>」へ移動する。</a:t>
            </a:r>
            <a:endParaRPr lang="en-US" altLang="ja-JP" smtClean="0"/>
          </a:p>
          <a:p>
            <a:pPr lvl="1"/>
            <a:r>
              <a:rPr lang="ja-JP" altLang="en-US" smtClean="0"/>
              <a:t>「</a:t>
            </a:r>
            <a:r>
              <a:rPr lang="en-US" altLang="ja-JP" dirty="0" smtClean="0"/>
              <a:t>Conductor[</a:t>
            </a:r>
            <a:r>
              <a:rPr lang="ja-JP" altLang="en-US" dirty="0"/>
              <a:t>一覧</a:t>
            </a:r>
            <a:r>
              <a:rPr lang="en-US" altLang="ja-JP" dirty="0"/>
              <a:t>]</a:t>
            </a:r>
            <a:r>
              <a:rPr lang="ja-JP" altLang="en-US" dirty="0"/>
              <a:t>」</a:t>
            </a:r>
            <a:r>
              <a:rPr lang="ja-JP" altLang="en-US"/>
              <a:t>の</a:t>
            </a:r>
            <a:r>
              <a:rPr lang="ja-JP" altLang="en-US" smtClean="0"/>
              <a:t>「インフラ</a:t>
            </a:r>
            <a:r>
              <a:rPr lang="ja-JP" altLang="en-US"/>
              <a:t>メンバ</a:t>
            </a:r>
            <a:r>
              <a:rPr lang="ja-JP" altLang="en-US" smtClean="0"/>
              <a:t>ー</a:t>
            </a:r>
            <a:r>
              <a:rPr lang="en-US" altLang="ja-JP" smtClean="0"/>
              <a:t>(ITA</a:t>
            </a:r>
            <a:r>
              <a:rPr lang="ja-JP" altLang="en-US" smtClean="0"/>
              <a:t>ユーザー</a:t>
            </a:r>
            <a:r>
              <a:rPr lang="en-US" altLang="ja-JP" smtClean="0"/>
              <a:t>,IAM</a:t>
            </a:r>
            <a:r>
              <a:rPr lang="ja-JP" altLang="en-US" smtClean="0"/>
              <a:t>ユーザー</a:t>
            </a:r>
            <a:r>
              <a:rPr lang="en-US" altLang="ja-JP" smtClean="0"/>
              <a:t>)</a:t>
            </a:r>
            <a:r>
              <a:rPr lang="ja-JP" altLang="en-US" smtClean="0"/>
              <a:t>の作成」</a:t>
            </a:r>
            <a:r>
              <a:rPr lang="ja-JP" altLang="en-US"/>
              <a:t>を</a:t>
            </a:r>
            <a:r>
              <a:rPr lang="ja-JP" altLang="en-US" smtClean="0"/>
              <a:t>選択する。</a:t>
            </a:r>
            <a:endParaRPr lang="en-US" altLang="ja-JP" smtClean="0"/>
          </a:p>
          <a:p>
            <a:pPr lvl="1"/>
            <a:r>
              <a:rPr lang="ja-JP" altLang="en-US" smtClean="0"/>
              <a:t>「</a:t>
            </a:r>
            <a:r>
              <a:rPr lang="ja-JP" altLang="en-US" dirty="0"/>
              <a:t>オペレーション</a:t>
            </a:r>
            <a:r>
              <a:rPr lang="en-US" altLang="ja-JP" dirty="0"/>
              <a:t>[</a:t>
            </a:r>
            <a:r>
              <a:rPr lang="ja-JP" altLang="en-US" dirty="0"/>
              <a:t>一覧</a:t>
            </a:r>
            <a:r>
              <a:rPr lang="en-US" altLang="ja-JP" dirty="0"/>
              <a:t>]</a:t>
            </a:r>
            <a:r>
              <a:rPr lang="ja-JP" altLang="en-US"/>
              <a:t>」</a:t>
            </a:r>
            <a:r>
              <a:rPr lang="ja-JP" altLang="en-US" smtClean="0"/>
              <a:t>から「</a:t>
            </a:r>
            <a:r>
              <a:rPr lang="ja-JP" altLang="en-US" smtClean="0">
                <a:solidFill>
                  <a:srgbClr val="FF0000"/>
                </a:solidFill>
              </a:rPr>
              <a:t>環境</a:t>
            </a:r>
            <a:r>
              <a:rPr lang="en-US" altLang="ja-JP" smtClean="0">
                <a:solidFill>
                  <a:srgbClr val="FF0000"/>
                </a:solidFill>
              </a:rPr>
              <a:t>A(1st</a:t>
            </a:r>
            <a:r>
              <a:rPr lang="ja-JP" altLang="en-US" smtClean="0">
                <a:solidFill>
                  <a:srgbClr val="FF0000"/>
                </a:solidFill>
              </a:rPr>
              <a:t>モデル</a:t>
            </a:r>
            <a:r>
              <a:rPr lang="en-US" altLang="ja-JP" smtClean="0">
                <a:solidFill>
                  <a:srgbClr val="FF0000"/>
                </a:solidFill>
              </a:rPr>
              <a:t>)</a:t>
            </a:r>
            <a:r>
              <a:rPr lang="ja-JP" altLang="en-US" smtClean="0"/>
              <a:t>」を選択する。</a:t>
            </a:r>
            <a:endParaRPr lang="en-US" altLang="ja-JP" dirty="0"/>
          </a:p>
        </p:txBody>
      </p:sp>
      <p:sp>
        <p:nvSpPr>
          <p:cNvPr id="9" name="正方形/長方形 8"/>
          <p:cNvSpPr/>
          <p:nvPr/>
        </p:nvSpPr>
        <p:spPr bwMode="auto">
          <a:xfrm>
            <a:off x="479220" y="3583904"/>
            <a:ext cx="5615467" cy="27715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2" name="円形吹き出し 11"/>
          <p:cNvSpPr/>
          <p:nvPr/>
        </p:nvSpPr>
        <p:spPr bwMode="auto">
          <a:xfrm>
            <a:off x="5836024" y="4005080"/>
            <a:ext cx="432000" cy="432000"/>
          </a:xfrm>
          <a:prstGeom prst="wedgeEllipseCallout">
            <a:avLst>
              <a:gd name="adj1" fmla="val -63639"/>
              <a:gd name="adj2" fmla="val -58728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①</a:t>
            </a:r>
          </a:p>
        </p:txBody>
      </p:sp>
      <p:sp>
        <p:nvSpPr>
          <p:cNvPr id="17" name="正方形/長方形 16"/>
          <p:cNvSpPr/>
          <p:nvPr/>
        </p:nvSpPr>
        <p:spPr bwMode="auto">
          <a:xfrm>
            <a:off x="6442405" y="3344020"/>
            <a:ext cx="5508946" cy="14427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8" name="円形吹き出し 17"/>
          <p:cNvSpPr/>
          <p:nvPr/>
        </p:nvSpPr>
        <p:spPr bwMode="auto">
          <a:xfrm>
            <a:off x="7536200" y="3789080"/>
            <a:ext cx="432000" cy="432000"/>
          </a:xfrm>
          <a:prstGeom prst="wedgeEllipseCallout">
            <a:avLst>
              <a:gd name="adj1" fmla="val -84581"/>
              <a:gd name="adj2" fmla="val -62669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84861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0" y="1605890"/>
            <a:ext cx="8017112" cy="480322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7.CloudFormation</a:t>
            </a:r>
            <a:r>
              <a:rPr lang="ja-JP" altLang="en-US"/>
              <a:t>ロール</a:t>
            </a:r>
            <a:r>
              <a:rPr lang="en-US" altLang="ja-JP" smtClean="0"/>
              <a:t>(</a:t>
            </a:r>
            <a:r>
              <a:rPr lang="en-US" altLang="ja-JP"/>
              <a:t>5</a:t>
            </a:r>
            <a:r>
              <a:rPr lang="en-US" altLang="ja-JP" smtClean="0"/>
              <a:t>/6)</a:t>
            </a:r>
            <a:endParaRPr kumimoji="1" lang="ja-JP" altLang="en-US" dirty="0"/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 bwMode="gray">
          <a:xfrm>
            <a:off x="335201" y="836640"/>
            <a:ext cx="9289289" cy="769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en-US" altLang="ja-JP" kern="0" smtClean="0"/>
              <a:t>Conductor</a:t>
            </a:r>
            <a:r>
              <a:rPr lang="ja-JP" altLang="en-US" kern="0" smtClean="0"/>
              <a:t>実行</a:t>
            </a:r>
            <a:r>
              <a:rPr lang="en-US" altLang="ja-JP" kern="0" smtClean="0"/>
              <a:t>(2/2)</a:t>
            </a:r>
            <a:endParaRPr lang="ja-JP" altLang="en-US" kern="0" smtClean="0"/>
          </a:p>
          <a:p>
            <a:pPr lvl="1"/>
            <a:r>
              <a:rPr lang="ja-JP" altLang="en-US" kern="0" smtClean="0"/>
              <a:t>画面下部の実行</a:t>
            </a:r>
            <a:r>
              <a:rPr lang="ja-JP" altLang="en-US" kern="0"/>
              <a:t>ボタン</a:t>
            </a:r>
            <a:r>
              <a:rPr lang="ja-JP" altLang="en-US" kern="0" smtClean="0"/>
              <a:t>を押下する。</a:t>
            </a:r>
            <a:endParaRPr lang="ja-JP" altLang="en-US" kern="0"/>
          </a:p>
        </p:txBody>
      </p:sp>
      <p:sp>
        <p:nvSpPr>
          <p:cNvPr id="11" name="正方形/長方形 10"/>
          <p:cNvSpPr/>
          <p:nvPr/>
        </p:nvSpPr>
        <p:spPr bwMode="auto">
          <a:xfrm>
            <a:off x="819815" y="6165380"/>
            <a:ext cx="595535" cy="1440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37682" y="4764063"/>
            <a:ext cx="233777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100" smtClean="0">
                <a:solidFill>
                  <a:srgbClr val="00B050"/>
                </a:solidFill>
              </a:rPr>
              <a:t>Teams</a:t>
            </a:r>
            <a:r>
              <a:rPr kumimoji="1" lang="ja-JP" altLang="en-US" sz="1100" smtClean="0">
                <a:solidFill>
                  <a:srgbClr val="00B050"/>
                </a:solidFill>
              </a:rPr>
              <a:t>通知機能を使用する場合は</a:t>
            </a:r>
            <a:endParaRPr kumimoji="1" lang="en-US" altLang="ja-JP" sz="1100" smtClean="0">
              <a:solidFill>
                <a:srgbClr val="00B050"/>
              </a:solidFill>
            </a:endParaRPr>
          </a:p>
          <a:p>
            <a:r>
              <a:rPr kumimoji="1" lang="ja-JP" altLang="en-US" sz="1100" smtClean="0">
                <a:solidFill>
                  <a:srgbClr val="00B050"/>
                </a:solidFill>
              </a:rPr>
              <a:t>スキップを解除する。</a:t>
            </a:r>
            <a:endParaRPr kumimoji="1" lang="ja-JP" altLang="en-US" sz="1100">
              <a:solidFill>
                <a:srgbClr val="00B05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3517285" y="3507543"/>
            <a:ext cx="1512210" cy="580129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9" name="正方形/長方形 8"/>
          <p:cNvSpPr/>
          <p:nvPr/>
        </p:nvSpPr>
        <p:spPr bwMode="auto">
          <a:xfrm>
            <a:off x="3576046" y="4311030"/>
            <a:ext cx="1512210" cy="580129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889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90" y="1562075"/>
            <a:ext cx="6264180" cy="324035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7.CloudFormation</a:t>
            </a:r>
            <a:r>
              <a:rPr lang="ja-JP" altLang="en-US"/>
              <a:t>ロール</a:t>
            </a:r>
            <a:r>
              <a:rPr lang="en-US" altLang="ja-JP" smtClean="0"/>
              <a:t>(6/6)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 bwMode="auto">
          <a:xfrm>
            <a:off x="6467100" y="1983811"/>
            <a:ext cx="519026" cy="17677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 bwMode="gray">
          <a:xfrm>
            <a:off x="623240" y="4976759"/>
            <a:ext cx="10130410" cy="1521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kern="0"/>
              <a:t>スタック</a:t>
            </a:r>
            <a:r>
              <a:rPr lang="ja-JP" altLang="en-US" kern="0" smtClean="0"/>
              <a:t>の確認</a:t>
            </a:r>
          </a:p>
          <a:p>
            <a:pPr lvl="1"/>
            <a:r>
              <a:rPr lang="ja-JP" altLang="en-US" kern="0"/>
              <a:t>実行</a:t>
            </a:r>
            <a:r>
              <a:rPr lang="ja-JP" altLang="en-US" kern="0" smtClean="0"/>
              <a:t>環境アカウントで</a:t>
            </a:r>
            <a:r>
              <a:rPr lang="en-US" altLang="ja-JP" kern="0" smtClean="0"/>
              <a:t>AWS</a:t>
            </a:r>
            <a:r>
              <a:rPr lang="ja-JP" altLang="en-US" kern="0" smtClean="0"/>
              <a:t>マネジメントコンソールへログインする。</a:t>
            </a:r>
            <a:endParaRPr lang="en-US" altLang="ja-JP" kern="0" smtClean="0"/>
          </a:p>
          <a:p>
            <a:pPr lvl="1"/>
            <a:r>
              <a:rPr lang="en-US" altLang="ja-JP" kern="0" smtClean="0"/>
              <a:t>CloudFormation</a:t>
            </a:r>
            <a:r>
              <a:rPr lang="ja-JP" altLang="en-US" kern="0"/>
              <a:t> </a:t>
            </a:r>
            <a:r>
              <a:rPr lang="ja-JP" altLang="en-US" kern="0" smtClean="0"/>
              <a:t>スタック一覧画面へ移動する。</a:t>
            </a:r>
            <a:endParaRPr lang="en-US" altLang="ja-JP" kern="0" smtClean="0"/>
          </a:p>
          <a:p>
            <a:pPr lvl="1"/>
            <a:r>
              <a:rPr lang="ja-JP" altLang="en-US" kern="0"/>
              <a:t>一連</a:t>
            </a:r>
            <a:r>
              <a:rPr lang="ja-JP" altLang="en-US" kern="0" smtClean="0"/>
              <a:t>のスタック、リソースが構築されていることを確認する。</a:t>
            </a:r>
            <a:endParaRPr lang="ja-JP" altLang="en-US" kern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 bwMode="gray">
          <a:xfrm>
            <a:off x="487601" y="769965"/>
            <a:ext cx="10130410" cy="792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kern="0" smtClean="0"/>
              <a:t>実行結果の確認</a:t>
            </a:r>
          </a:p>
          <a:p>
            <a:pPr lvl="1"/>
            <a:r>
              <a:rPr lang="ja-JP" altLang="en-US" kern="0" smtClean="0"/>
              <a:t> </a:t>
            </a:r>
            <a:r>
              <a:rPr lang="en-US" altLang="ja-JP" kern="0" smtClean="0"/>
              <a:t>Status</a:t>
            </a:r>
            <a:r>
              <a:rPr lang="ja-JP" altLang="en-US" kern="0" smtClean="0"/>
              <a:t>に「正常終了」が表示されていることを確認する。</a:t>
            </a:r>
            <a:endParaRPr lang="ja-JP" altLang="en-US" kern="0"/>
          </a:p>
        </p:txBody>
      </p:sp>
    </p:spTree>
    <p:extLst>
      <p:ext uri="{BB962C8B-B14F-4D97-AF65-F5344CB8AC3E}">
        <p14:creationId xmlns:p14="http://schemas.microsoft.com/office/powerpoint/2010/main" val="307171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239184" y="3045073"/>
            <a:ext cx="11712000" cy="467239"/>
          </a:xfrm>
        </p:spPr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</a:t>
            </a:r>
            <a:r>
              <a:rPr lang="ja-JP" altLang="en-US" smtClean="0"/>
              <a:t>更新手順 </a:t>
            </a:r>
            <a:r>
              <a:rPr lang="en-US" altLang="ja-JP" smtClean="0"/>
              <a:t>/ 8.</a:t>
            </a:r>
            <a:r>
              <a:rPr lang="ja-JP" altLang="en-US" smtClean="0"/>
              <a:t>オートスケール</a:t>
            </a:r>
            <a:r>
              <a:rPr lang="en-US" altLang="ja-JP" smtClean="0"/>
              <a:t>Web</a:t>
            </a:r>
            <a:r>
              <a:rPr lang="ja-JP" altLang="en-US" smtClean="0"/>
              <a:t>システム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40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0" y="2148007"/>
            <a:ext cx="3744520" cy="4233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Ⅲ.</a:t>
            </a:r>
            <a:r>
              <a:rPr lang="ja-JP" altLang="en-US"/>
              <a:t>システム構築</a:t>
            </a:r>
            <a:r>
              <a:rPr lang="ja-JP" altLang="en-US" smtClean="0"/>
              <a:t>・更新</a:t>
            </a:r>
            <a:r>
              <a:rPr lang="ja-JP" altLang="en-US"/>
              <a:t>手順 </a:t>
            </a:r>
            <a:r>
              <a:rPr lang="en-US" altLang="ja-JP"/>
              <a:t>/ 8.</a:t>
            </a:r>
            <a:r>
              <a:rPr lang="ja-JP" altLang="en-US"/>
              <a:t>オートスケール</a:t>
            </a:r>
            <a:r>
              <a:rPr lang="en-US" altLang="ja-JP"/>
              <a:t>Web</a:t>
            </a:r>
            <a:r>
              <a:rPr lang="ja-JP" altLang="en-US" smtClean="0"/>
              <a:t>システム</a:t>
            </a:r>
            <a:r>
              <a:rPr lang="en-US" altLang="ja-JP" smtClean="0"/>
              <a:t>(1/4)</a:t>
            </a:r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 bwMode="gray">
          <a:xfrm>
            <a:off x="241454" y="774718"/>
            <a:ext cx="11713301" cy="870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kern="0" smtClean="0"/>
              <a:t>システム管理メニューの更新</a:t>
            </a:r>
          </a:p>
          <a:p>
            <a:pPr lvl="1"/>
            <a:r>
              <a:rPr lang="ja-JP" altLang="en-US" kern="0" smtClean="0"/>
              <a:t>「システム管理」内のメニューのパラメータを更新する。</a:t>
            </a:r>
            <a:endParaRPr lang="en-US" altLang="ja-JP" kern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4655" y="1930939"/>
            <a:ext cx="26598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smtClean="0"/>
              <a:t>メニューグループ一覧</a:t>
            </a:r>
            <a:endParaRPr kumimoji="1" lang="ja-JP" altLang="en-US" sz="90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60802" y="2220744"/>
            <a:ext cx="53287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ja-JP" altLang="en-US" sz="1400" smtClean="0">
                <a:latin typeface="+mn-ea"/>
              </a:rPr>
              <a:t>・「</a:t>
            </a:r>
            <a:r>
              <a:rPr lang="en-US" altLang="ja-JP" sz="1400">
                <a:solidFill>
                  <a:srgbClr val="FF0000"/>
                </a:solidFill>
                <a:latin typeface="+mn-ea"/>
              </a:rPr>
              <a:t>AutoScale</a:t>
            </a:r>
            <a:r>
              <a:rPr lang="ja-JP" altLang="en-US" sz="1400">
                <a:solidFill>
                  <a:srgbClr val="FF0000"/>
                </a:solidFill>
                <a:latin typeface="+mn-ea"/>
              </a:rPr>
              <a:t>パラメータ</a:t>
            </a:r>
            <a:r>
              <a:rPr lang="ja-JP" altLang="en-US" sz="1400" smtClean="0">
                <a:latin typeface="+mn-ea"/>
              </a:rPr>
              <a:t>」</a:t>
            </a:r>
            <a:endParaRPr lang="en-US" altLang="ja-JP" sz="1400" smtClean="0">
              <a:latin typeface="+mn-ea"/>
            </a:endParaRPr>
          </a:p>
          <a:p>
            <a:pPr lvl="0">
              <a:defRPr/>
            </a:pPr>
            <a:r>
              <a:rPr lang="ja-JP" altLang="en-US" sz="1400" smtClean="0">
                <a:latin typeface="+mn-ea"/>
              </a:rPr>
              <a:t>・「</a:t>
            </a:r>
            <a:r>
              <a:rPr lang="en-US" altLang="ja-JP" sz="1400">
                <a:latin typeface="+mn-ea"/>
              </a:rPr>
              <a:t>S3</a:t>
            </a:r>
            <a:r>
              <a:rPr lang="ja-JP" altLang="en-US" sz="1400">
                <a:latin typeface="+mn-ea"/>
              </a:rPr>
              <a:t>パラメータ</a:t>
            </a:r>
            <a:r>
              <a:rPr lang="ja-JP" altLang="en-US" sz="1400" smtClean="0">
                <a:latin typeface="+mn-ea"/>
              </a:rPr>
              <a:t>」</a:t>
            </a:r>
            <a:endParaRPr lang="en-US" altLang="ja-JP" sz="1400" smtClean="0">
              <a:latin typeface="+mn-ea"/>
            </a:endParaRPr>
          </a:p>
          <a:p>
            <a:pPr lvl="0">
              <a:defRPr/>
            </a:pPr>
            <a:r>
              <a:rPr lang="ja-JP" altLang="en-US" sz="1400" smtClean="0">
                <a:latin typeface="+mn-ea"/>
              </a:rPr>
              <a:t>・「</a:t>
            </a:r>
            <a:r>
              <a:rPr lang="en-US" altLang="ja-JP" sz="1400">
                <a:latin typeface="+mn-ea"/>
              </a:rPr>
              <a:t>SNS</a:t>
            </a:r>
            <a:r>
              <a:rPr lang="ja-JP" altLang="en-US" sz="1400">
                <a:latin typeface="+mn-ea"/>
              </a:rPr>
              <a:t>パラメータ</a:t>
            </a:r>
            <a:r>
              <a:rPr lang="ja-JP" altLang="en-US" sz="1400" smtClean="0">
                <a:latin typeface="+mn-ea"/>
              </a:rPr>
              <a:t>」</a:t>
            </a:r>
            <a:endParaRPr lang="en-US" altLang="ja-JP" sz="1400" smtClean="0">
              <a:latin typeface="+mn-ea"/>
            </a:endParaRPr>
          </a:p>
          <a:p>
            <a:pPr lvl="0">
              <a:defRPr/>
            </a:pPr>
            <a:r>
              <a:rPr lang="ja-JP" altLang="en-US" sz="1400" smtClean="0">
                <a:latin typeface="+mn-ea"/>
              </a:rPr>
              <a:t>・「</a:t>
            </a:r>
            <a:r>
              <a:rPr lang="en-US" altLang="ja-JP" sz="1400">
                <a:latin typeface="+mn-ea"/>
              </a:rPr>
              <a:t>CloudTrail</a:t>
            </a:r>
            <a:r>
              <a:rPr lang="ja-JP" altLang="en-US" sz="1400">
                <a:latin typeface="+mn-ea"/>
              </a:rPr>
              <a:t>パラメータ</a:t>
            </a:r>
            <a:r>
              <a:rPr lang="ja-JP" altLang="en-US" sz="1400" smtClean="0">
                <a:latin typeface="+mn-ea"/>
              </a:rPr>
              <a:t>」</a:t>
            </a:r>
            <a:endParaRPr lang="en-US" altLang="ja-JP" sz="1400" smtClean="0">
              <a:latin typeface="+mn-ea"/>
            </a:endParaRPr>
          </a:p>
          <a:p>
            <a:pPr lvl="0">
              <a:defRPr/>
            </a:pPr>
            <a:r>
              <a:rPr lang="ja-JP" altLang="en-US" sz="1400" smtClean="0">
                <a:latin typeface="+mn-ea"/>
              </a:rPr>
              <a:t>・「</a:t>
            </a:r>
            <a:r>
              <a:rPr lang="en-US" altLang="ja-JP" sz="1400">
                <a:latin typeface="+mn-ea"/>
              </a:rPr>
              <a:t>Network</a:t>
            </a:r>
            <a:r>
              <a:rPr lang="ja-JP" altLang="en-US" sz="1400">
                <a:latin typeface="+mn-ea"/>
              </a:rPr>
              <a:t>パラメータ</a:t>
            </a:r>
            <a:r>
              <a:rPr lang="ja-JP" altLang="en-US" sz="1400" smtClean="0">
                <a:latin typeface="+mn-ea"/>
              </a:rPr>
              <a:t>」</a:t>
            </a:r>
            <a:endParaRPr lang="en-US" altLang="ja-JP" sz="1400" smtClean="0">
              <a:latin typeface="+mn-ea"/>
            </a:endParaRPr>
          </a:p>
          <a:p>
            <a:pPr lvl="0">
              <a:defRPr/>
            </a:pPr>
            <a:r>
              <a:rPr lang="ja-JP" altLang="en-US" sz="1400" smtClean="0">
                <a:latin typeface="+mn-ea"/>
              </a:rPr>
              <a:t>・「</a:t>
            </a:r>
            <a:r>
              <a:rPr lang="en-US" altLang="ja-JP" sz="1400">
                <a:latin typeface="+mn-ea"/>
              </a:rPr>
              <a:t>SecurityGroup</a:t>
            </a:r>
            <a:r>
              <a:rPr lang="ja-JP" altLang="en-US" sz="1400">
                <a:latin typeface="+mn-ea"/>
              </a:rPr>
              <a:t>パラメータ</a:t>
            </a:r>
            <a:r>
              <a:rPr lang="ja-JP" altLang="en-US" sz="1400" smtClean="0">
                <a:latin typeface="+mn-ea"/>
              </a:rPr>
              <a:t>」</a:t>
            </a:r>
            <a:endParaRPr lang="en-US" altLang="ja-JP" sz="1400" smtClean="0">
              <a:latin typeface="+mn-ea"/>
            </a:endParaRPr>
          </a:p>
          <a:p>
            <a:pPr lvl="0">
              <a:defRPr/>
            </a:pPr>
            <a:r>
              <a:rPr lang="ja-JP" altLang="en-US" sz="1400" smtClean="0">
                <a:latin typeface="+mn-ea"/>
              </a:rPr>
              <a:t>・「</a:t>
            </a:r>
            <a:r>
              <a:rPr lang="en-US" altLang="ja-JP" sz="1400">
                <a:solidFill>
                  <a:srgbClr val="FF0000"/>
                </a:solidFill>
                <a:latin typeface="+mn-ea"/>
              </a:rPr>
              <a:t>Bastion</a:t>
            </a:r>
            <a:r>
              <a:rPr lang="ja-JP" altLang="en-US" sz="1400">
                <a:solidFill>
                  <a:srgbClr val="FF0000"/>
                </a:solidFill>
                <a:latin typeface="+mn-ea"/>
              </a:rPr>
              <a:t>パラメータ</a:t>
            </a:r>
            <a:r>
              <a:rPr lang="ja-JP" altLang="en-US" sz="1400" smtClean="0">
                <a:latin typeface="+mn-ea"/>
              </a:rPr>
              <a:t>」</a:t>
            </a:r>
            <a:endParaRPr lang="en-US" altLang="ja-JP" sz="1400" smtClean="0">
              <a:latin typeface="+mn-ea"/>
            </a:endParaRPr>
          </a:p>
          <a:p>
            <a:pPr lvl="0">
              <a:defRPr/>
            </a:pPr>
            <a:r>
              <a:rPr lang="ja-JP" altLang="en-US" sz="1400" smtClean="0">
                <a:latin typeface="+mn-ea"/>
              </a:rPr>
              <a:t>・「</a:t>
            </a:r>
            <a:r>
              <a:rPr lang="en-US" altLang="ja-JP" sz="1400">
                <a:latin typeface="+mn-ea"/>
              </a:rPr>
              <a:t>VPCflorlogs</a:t>
            </a:r>
            <a:r>
              <a:rPr lang="ja-JP" altLang="en-US" sz="1400">
                <a:latin typeface="+mn-ea"/>
              </a:rPr>
              <a:t>パラメータ</a:t>
            </a:r>
            <a:r>
              <a:rPr lang="ja-JP" altLang="en-US" sz="1400" smtClean="0">
                <a:latin typeface="+mn-ea"/>
              </a:rPr>
              <a:t>」</a:t>
            </a:r>
            <a:endParaRPr lang="en-US" altLang="ja-JP" sz="1400" smtClean="0">
              <a:latin typeface="+mn-ea"/>
            </a:endParaRPr>
          </a:p>
          <a:p>
            <a:pPr lvl="0">
              <a:defRPr/>
            </a:pPr>
            <a:r>
              <a:rPr lang="ja-JP" altLang="en-US" sz="1400" smtClean="0">
                <a:latin typeface="+mn-ea"/>
              </a:rPr>
              <a:t>・「</a:t>
            </a:r>
            <a:r>
              <a:rPr lang="en-US" altLang="ja-JP" sz="1400">
                <a:latin typeface="+mn-ea"/>
              </a:rPr>
              <a:t>TrustedAdvisor</a:t>
            </a:r>
            <a:r>
              <a:rPr lang="ja-JP" altLang="en-US" sz="1400">
                <a:latin typeface="+mn-ea"/>
              </a:rPr>
              <a:t>パラメータ</a:t>
            </a:r>
            <a:r>
              <a:rPr lang="ja-JP" altLang="en-US" sz="1400" smtClean="0">
                <a:latin typeface="+mn-ea"/>
              </a:rPr>
              <a:t>」</a:t>
            </a:r>
            <a:endParaRPr lang="en-US" altLang="ja-JP" sz="1400" smtClean="0">
              <a:latin typeface="+mn-ea"/>
            </a:endParaRPr>
          </a:p>
          <a:p>
            <a:pPr lvl="0">
              <a:defRPr/>
            </a:pPr>
            <a:r>
              <a:rPr lang="ja-JP" altLang="en-US" sz="1400" smtClean="0">
                <a:latin typeface="+mn-ea"/>
              </a:rPr>
              <a:t>・「</a:t>
            </a:r>
            <a:r>
              <a:rPr lang="en-US" altLang="ja-JP" sz="1400">
                <a:latin typeface="+mn-ea"/>
              </a:rPr>
              <a:t>CloudWatch</a:t>
            </a:r>
            <a:r>
              <a:rPr lang="ja-JP" altLang="en-US" sz="1400">
                <a:latin typeface="+mn-ea"/>
              </a:rPr>
              <a:t>パラメータ</a:t>
            </a:r>
            <a:r>
              <a:rPr lang="ja-JP" altLang="en-US" sz="1400" smtClean="0">
                <a:latin typeface="+mn-ea"/>
              </a:rPr>
              <a:t>」</a:t>
            </a:r>
            <a:endParaRPr lang="en-US" altLang="ja-JP" sz="1400" smtClean="0">
              <a:latin typeface="+mn-ea"/>
            </a:endParaRPr>
          </a:p>
          <a:p>
            <a:pPr lvl="0">
              <a:defRPr/>
            </a:pPr>
            <a:r>
              <a:rPr lang="ja-JP" altLang="en-US" sz="1400" smtClean="0">
                <a:latin typeface="+mn-ea"/>
              </a:rPr>
              <a:t>・「</a:t>
            </a:r>
            <a:r>
              <a:rPr lang="en-US" altLang="ja-JP" sz="1400">
                <a:latin typeface="+mn-ea"/>
              </a:rPr>
              <a:t>WAF</a:t>
            </a:r>
            <a:r>
              <a:rPr lang="ja-JP" altLang="en-US" sz="1400">
                <a:latin typeface="+mn-ea"/>
              </a:rPr>
              <a:t>パラメータ」</a:t>
            </a:r>
            <a:endParaRPr lang="en-US" altLang="ja-JP" sz="1400">
              <a:latin typeface="+mn-ea"/>
            </a:endParaRPr>
          </a:p>
          <a:p>
            <a:endParaRPr kumimoji="1" lang="ja-JP" altLang="en-US" sz="1400"/>
          </a:p>
        </p:txBody>
      </p:sp>
      <p:sp>
        <p:nvSpPr>
          <p:cNvPr id="10" name="正方形/長方形 9"/>
          <p:cNvSpPr/>
          <p:nvPr/>
        </p:nvSpPr>
        <p:spPr bwMode="auto">
          <a:xfrm>
            <a:off x="2282413" y="4682584"/>
            <a:ext cx="605561" cy="6091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 bwMode="gray">
          <a:xfrm>
            <a:off x="6168010" y="1731135"/>
            <a:ext cx="3528490" cy="344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sz="1600" smtClean="0"/>
              <a:t>システム管理</a:t>
            </a:r>
            <a:r>
              <a:rPr lang="en-US" altLang="ja-JP" sz="1600" smtClean="0"/>
              <a:t>/</a:t>
            </a:r>
            <a:r>
              <a:rPr lang="ja-JP" altLang="en-US" sz="1600" smtClean="0"/>
              <a:t>メニュー</a:t>
            </a:r>
            <a:r>
              <a:rPr lang="ja-JP" altLang="en-US" sz="1600"/>
              <a:t>一覧</a:t>
            </a:r>
            <a:endParaRPr lang="ja-JP" altLang="en-US" sz="1600" kern="0" smtClean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735950" y="5502073"/>
            <a:ext cx="6048840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400" smtClean="0"/>
              <a:t>・赤字のメニューは更新が必須。</a:t>
            </a:r>
            <a:endParaRPr kumimoji="1" lang="en-US" altLang="ja-JP" sz="1400" smtClean="0"/>
          </a:p>
          <a:p>
            <a:r>
              <a:rPr lang="ja-JP" altLang="en-US" sz="1400" smtClean="0"/>
              <a:t>「</a:t>
            </a:r>
            <a:r>
              <a:rPr lang="en-US" altLang="ja-JP" sz="1400" smtClean="0"/>
              <a:t>2.7</a:t>
            </a:r>
            <a:r>
              <a:rPr lang="ja-JP" altLang="en-US" sz="1400"/>
              <a:t>　</a:t>
            </a:r>
            <a:r>
              <a:rPr lang="en-US" altLang="ja-JP" sz="1400"/>
              <a:t>AWS</a:t>
            </a:r>
            <a:r>
              <a:rPr lang="ja-JP" altLang="en-US" sz="1400"/>
              <a:t>の</a:t>
            </a:r>
            <a:r>
              <a:rPr lang="ja-JP" altLang="en-US" sz="1400" smtClean="0"/>
              <a:t>設定」で取得した値を登録する。</a:t>
            </a:r>
            <a:endParaRPr lang="en-US" altLang="ja-JP" sz="1400" smtClean="0"/>
          </a:p>
          <a:p>
            <a:endParaRPr lang="en-US" altLang="ja-JP" sz="1400" smtClean="0"/>
          </a:p>
          <a:p>
            <a:r>
              <a:rPr lang="ja-JP" altLang="en-US" sz="1400" smtClean="0"/>
              <a:t>・「</a:t>
            </a:r>
            <a:r>
              <a:rPr lang="en-US" altLang="ja-JP" sz="1400" smtClean="0"/>
              <a:t>MS Teams</a:t>
            </a:r>
            <a:r>
              <a:rPr lang="ja-JP" altLang="en-US" sz="1400" smtClean="0"/>
              <a:t>」は</a:t>
            </a:r>
            <a:r>
              <a:rPr lang="en-US" altLang="ja-JP" sz="1400" smtClean="0"/>
              <a:t>Teams</a:t>
            </a:r>
            <a:r>
              <a:rPr lang="ja-JP" altLang="en-US" sz="1400" smtClean="0"/>
              <a:t>通知機能を使用しない場合は変更不要。</a:t>
            </a:r>
            <a:endParaRPr lang="en-US" altLang="ja-JP" sz="1400"/>
          </a:p>
        </p:txBody>
      </p:sp>
      <p:cxnSp>
        <p:nvCxnSpPr>
          <p:cNvPr id="9" name="カギ線コネクタ 8"/>
          <p:cNvCxnSpPr>
            <a:stCxn id="10" idx="0"/>
            <a:endCxn id="20" idx="1"/>
          </p:cNvCxnSpPr>
          <p:nvPr/>
        </p:nvCxnSpPr>
        <p:spPr bwMode="auto">
          <a:xfrm rot="5400000" flipH="1" flipV="1">
            <a:off x="3737079" y="2234499"/>
            <a:ext cx="1296201" cy="3599970"/>
          </a:xfrm>
          <a:prstGeom prst="bentConnector2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左中かっこ 19"/>
          <p:cNvSpPr/>
          <p:nvPr/>
        </p:nvSpPr>
        <p:spPr bwMode="auto">
          <a:xfrm>
            <a:off x="6185164" y="2161613"/>
            <a:ext cx="175674" cy="2449539"/>
          </a:xfrm>
          <a:prstGeom prst="leftBrac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73001" y="4849820"/>
            <a:ext cx="4896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>
                <a:latin typeface="+mn-ea"/>
              </a:rPr>
              <a:t>・「通知先管理」</a:t>
            </a:r>
            <a:r>
              <a:rPr lang="en-US" altLang="ja-JP" sz="1200">
                <a:latin typeface="+mn-ea"/>
              </a:rPr>
              <a:t>&gt;</a:t>
            </a:r>
            <a:r>
              <a:rPr lang="ja-JP" altLang="en-US" sz="1200">
                <a:latin typeface="+mn-ea"/>
              </a:rPr>
              <a:t>「メールアドレス</a:t>
            </a:r>
            <a:r>
              <a:rPr lang="ja-JP" altLang="en-US" sz="1200" smtClean="0">
                <a:latin typeface="+mn-ea"/>
              </a:rPr>
              <a:t>」</a:t>
            </a:r>
            <a:endParaRPr lang="en-US" altLang="ja-JP" sz="1200" smtClean="0">
              <a:latin typeface="+mn-ea"/>
            </a:endParaRPr>
          </a:p>
          <a:p>
            <a:r>
              <a:rPr lang="ja-JP" altLang="en-US" sz="1200" smtClean="0">
                <a:latin typeface="+mn-ea"/>
              </a:rPr>
              <a:t>「メールアドレス」は</a:t>
            </a:r>
            <a:r>
              <a:rPr lang="en-US" altLang="ja-JP" sz="1200" smtClean="0">
                <a:latin typeface="+mn-ea"/>
              </a:rPr>
              <a:t>SNS</a:t>
            </a:r>
            <a:r>
              <a:rPr lang="ja-JP" altLang="en-US" sz="1200" smtClean="0">
                <a:latin typeface="+mn-ea"/>
              </a:rPr>
              <a:t>通知を受信する場合は変更する。</a:t>
            </a:r>
            <a:endParaRPr lang="en-US" altLang="ja-JP" sz="1200">
              <a:latin typeface="+mn-ea"/>
            </a:endParaRPr>
          </a:p>
        </p:txBody>
      </p:sp>
      <p:cxnSp>
        <p:nvCxnSpPr>
          <p:cNvPr id="15" name="カギ線コネクタ 14"/>
          <p:cNvCxnSpPr>
            <a:stCxn id="18" idx="0"/>
            <a:endCxn id="23" idx="1"/>
          </p:cNvCxnSpPr>
          <p:nvPr/>
        </p:nvCxnSpPr>
        <p:spPr bwMode="auto">
          <a:xfrm rot="16200000" flipH="1">
            <a:off x="4521735" y="3347232"/>
            <a:ext cx="353214" cy="3032209"/>
          </a:xfrm>
          <a:prstGeom prst="bentConnector4">
            <a:avLst>
              <a:gd name="adj1" fmla="val -34517"/>
              <a:gd name="adj2" fmla="val 54993"/>
            </a:avLst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正方形/長方形 17"/>
          <p:cNvSpPr/>
          <p:nvPr/>
        </p:nvSpPr>
        <p:spPr bwMode="auto">
          <a:xfrm>
            <a:off x="2879457" y="4686729"/>
            <a:ext cx="605561" cy="6091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23" name="左中かっこ 22"/>
          <p:cNvSpPr/>
          <p:nvPr/>
        </p:nvSpPr>
        <p:spPr bwMode="auto">
          <a:xfrm>
            <a:off x="6214447" y="4809360"/>
            <a:ext cx="161973" cy="461165"/>
          </a:xfrm>
          <a:prstGeom prst="leftBrac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11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Ⅰ.1st</a:t>
            </a:r>
            <a:r>
              <a:rPr lang="ja-JP" altLang="en-US"/>
              <a:t>モデル</a:t>
            </a:r>
            <a:r>
              <a:rPr lang="ja-JP" altLang="en-US" smtClean="0"/>
              <a:t>概要 </a:t>
            </a:r>
            <a:r>
              <a:rPr lang="en-US" altLang="ja-JP"/>
              <a:t>/ </a:t>
            </a:r>
            <a:r>
              <a:rPr lang="en-US" altLang="ja-JP" smtClean="0"/>
              <a:t>3.</a:t>
            </a:r>
            <a:r>
              <a:rPr lang="ja-JP" altLang="en-US" smtClean="0"/>
              <a:t>ユーザー一覧</a:t>
            </a:r>
            <a:r>
              <a:rPr lang="en-US" altLang="ja-JP" smtClean="0"/>
              <a:t>(2/3</a:t>
            </a:r>
            <a:r>
              <a:rPr lang="en-US" altLang="ja-JP"/>
              <a:t>)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88361612"/>
              </p:ext>
            </p:extLst>
          </p:nvPr>
        </p:nvGraphicFramePr>
        <p:xfrm>
          <a:off x="335200" y="2965568"/>
          <a:ext cx="10297430" cy="23356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1455">
                  <a:extLst>
                    <a:ext uri="{9D8B030D-6E8A-4147-A177-3AD203B41FA5}">
                      <a16:colId xmlns:a16="http://schemas.microsoft.com/office/drawing/2014/main" val="2652813958"/>
                    </a:ext>
                  </a:extLst>
                </a:gridCol>
                <a:gridCol w="1951092">
                  <a:extLst>
                    <a:ext uri="{9D8B030D-6E8A-4147-A177-3AD203B41FA5}">
                      <a16:colId xmlns:a16="http://schemas.microsoft.com/office/drawing/2014/main" val="122784277"/>
                    </a:ext>
                  </a:extLst>
                </a:gridCol>
                <a:gridCol w="5744883">
                  <a:extLst>
                    <a:ext uri="{9D8B030D-6E8A-4147-A177-3AD203B41FA5}">
                      <a16:colId xmlns:a16="http://schemas.microsoft.com/office/drawing/2014/main" val="3241799985"/>
                    </a:ext>
                  </a:extLst>
                </a:gridCol>
              </a:tblGrid>
              <a:tr h="2463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ITA</a:t>
                      </a:r>
                      <a:endParaRPr lang="en-US" sz="1400" b="1" i="1" u="none" strike="noStrike" dirty="0">
                        <a:solidFill>
                          <a:schemeClr val="bg1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想定業務</a:t>
                      </a:r>
                      <a:endParaRPr lang="ja-JP" altLang="en-US" sz="1400" b="1" i="1" u="none" strike="noStrike" dirty="0">
                        <a:solidFill>
                          <a:schemeClr val="bg1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278198"/>
                  </a:ext>
                </a:extLst>
              </a:tr>
              <a:tr h="24630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ユーザー名</a:t>
                      </a:r>
                      <a:endParaRPr lang="en-US" altLang="ja-JP" sz="1400" b="1" i="1" u="none" strike="noStrike">
                        <a:solidFill>
                          <a:schemeClr val="bg1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ログイン</a:t>
                      </a:r>
                      <a:r>
                        <a:rPr lang="en-US" altLang="ja-JP" sz="14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en-US" altLang="ja-JP" sz="1400" b="1" i="1" u="none" strike="noStrike" dirty="0">
                        <a:solidFill>
                          <a:schemeClr val="bg1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879215"/>
                  </a:ext>
                </a:extLst>
              </a:tr>
              <a:tr h="921546">
                <a:tc>
                  <a:txBody>
                    <a:bodyPr/>
                    <a:lstStyle/>
                    <a:p>
                      <a:pPr marL="36000" algn="l" fontAlgn="ctr"/>
                      <a:r>
                        <a:rPr kumimoji="1" lang="en-US" altLang="ja-JP" sz="12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</a:t>
                      </a:r>
                      <a:r>
                        <a:rPr kumimoji="1" lang="ja-JP" altLang="en-US" sz="12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モデル管理者</a:t>
                      </a:r>
                      <a:endParaRPr kumimoji="1" lang="ja-JP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kumimoji="1" lang="en-US" sz="12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1st-admin</a:t>
                      </a:r>
                      <a:endParaRPr kumimoji="1"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kumimoji="1" lang="ja-JP" altLang="en-US" sz="12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・</a:t>
                      </a:r>
                      <a:r>
                        <a:rPr kumimoji="1" lang="en-US" altLang="ja-JP" sz="12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</a:t>
                      </a:r>
                      <a:r>
                        <a:rPr kumimoji="1" lang="ja-JP" altLang="en-US" sz="12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モデルの初期設定</a:t>
                      </a:r>
                      <a:r>
                        <a:rPr kumimoji="1" lang="ja-JP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1" lang="ja-JP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1" lang="ja-JP" altLang="en-US" sz="12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・</a:t>
                      </a:r>
                      <a:r>
                        <a:rPr kumimoji="1" lang="en-US" altLang="ja-JP" sz="12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</a:t>
                      </a:r>
                      <a:r>
                        <a:rPr kumimoji="1" lang="ja-JP" altLang="en-US" sz="12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モデル全般</a:t>
                      </a:r>
                      <a:r>
                        <a:rPr kumimoji="1" lang="ja-JP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に関する設定</a:t>
                      </a:r>
                      <a:r>
                        <a:rPr kumimoji="1" lang="ja-JP" alt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を</a:t>
                      </a:r>
                      <a:r>
                        <a:rPr kumimoji="1" lang="ja-JP" altLang="en-US" sz="12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変更</a:t>
                      </a:r>
                      <a:endParaRPr kumimoji="1" lang="en-US" altLang="ja-JP" sz="1200" u="none" strike="noStrike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00" algn="l" fontAlgn="ctr"/>
                      <a:r>
                        <a:rPr kumimoji="1" lang="ja-JP" altLang="en-US" sz="12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・</a:t>
                      </a:r>
                      <a:r>
                        <a:rPr kumimoji="1" lang="en-US" altLang="ja-JP" sz="12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</a:t>
                      </a:r>
                      <a:r>
                        <a:rPr kumimoji="1" lang="ja-JP" altLang="en-US" sz="12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管理者の作成</a:t>
                      </a:r>
                      <a:endParaRPr kumimoji="1" lang="ja-JP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785913"/>
                  </a:ext>
                </a:extLst>
              </a:tr>
              <a:tr h="921546">
                <a:tc>
                  <a:txBody>
                    <a:bodyPr/>
                    <a:lstStyle/>
                    <a:p>
                      <a:pPr marL="36000" algn="l" fontAlgn="ctr"/>
                      <a:r>
                        <a:rPr kumimoji="1" lang="en-US" altLang="ja-JP" sz="12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</a:t>
                      </a:r>
                      <a:r>
                        <a:rPr kumimoji="1" lang="ja-JP" altLang="en-US" sz="12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モデル</a:t>
                      </a:r>
                      <a:r>
                        <a:rPr kumimoji="1" lang="en-US" altLang="ja-JP" sz="12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kumimoji="1" lang="ja-JP" altLang="en-US" sz="12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ユーザー</a:t>
                      </a:r>
                      <a:endParaRPr kumimoji="1" lang="ja-JP" alt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kumimoji="1" lang="en-US" sz="12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1st-model-api</a:t>
                      </a:r>
                      <a:endParaRPr kumimoji="1"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kumimoji="1" lang="en-US" altLang="ja-JP" sz="12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kumimoji="1" lang="ja-JP" altLang="en-US" sz="12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実行のみ</a:t>
                      </a:r>
                      <a:endParaRPr kumimoji="1" lang="en-US" altLang="ja-JP" sz="1200" u="none" strike="noStrike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650476"/>
                  </a:ext>
                </a:extLst>
              </a:tr>
            </a:tbl>
          </a:graphicData>
        </a:graphic>
      </p:graphicFrame>
      <p:sp>
        <p:nvSpPr>
          <p:cNvPr id="5" name="コンテンツ プレースホルダー 2"/>
          <p:cNvSpPr txBox="1">
            <a:spLocks/>
          </p:cNvSpPr>
          <p:nvPr/>
        </p:nvSpPr>
        <p:spPr bwMode="gray">
          <a:xfrm>
            <a:off x="179515" y="836715"/>
            <a:ext cx="11771836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sz="1800" kern="0" smtClean="0"/>
              <a:t>初期ユーザー一覧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1600" kern="0" smtClean="0"/>
              <a:t>1st</a:t>
            </a:r>
            <a:r>
              <a:rPr lang="ja-JP" altLang="en-US" sz="1600" kern="0" smtClean="0"/>
              <a:t>モデルのインポート直後のユーザー</a:t>
            </a:r>
            <a:r>
              <a:rPr lang="en-US" altLang="ja-JP" sz="1600" kern="0" smtClean="0"/>
              <a:t>(</a:t>
            </a:r>
            <a:r>
              <a:rPr lang="ja-JP" altLang="en-US" sz="1600" kern="0" smtClean="0"/>
              <a:t>初期ユーザー</a:t>
            </a:r>
            <a:r>
              <a:rPr lang="en-US" altLang="ja-JP" sz="1600" kern="0" smtClean="0"/>
              <a:t>)</a:t>
            </a:r>
            <a:r>
              <a:rPr lang="ja-JP" altLang="en-US" sz="1600" kern="0" smtClean="0"/>
              <a:t>の一覧を以下に示す。</a:t>
            </a:r>
            <a:endParaRPr lang="en-US" altLang="ja-JP" sz="1600" kern="0" smtClean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1600" kern="0" smtClean="0"/>
              <a:t>「</a:t>
            </a:r>
            <a:r>
              <a:rPr lang="en-US" altLang="ja-JP" sz="1600" kern="0" smtClean="0"/>
              <a:t>1st</a:t>
            </a:r>
            <a:r>
              <a:rPr lang="ja-JP" altLang="en-US" sz="1600" kern="0" smtClean="0"/>
              <a:t>モデル管理者」は</a:t>
            </a:r>
            <a:r>
              <a:rPr lang="en-US" altLang="ja-JP" sz="1600" kern="0" smtClean="0"/>
              <a:t>1st</a:t>
            </a:r>
            <a:r>
              <a:rPr lang="ja-JP" altLang="en-US" sz="1600" kern="0" smtClean="0"/>
              <a:t>モデル内での管理者としての権限を持つ。</a:t>
            </a:r>
            <a:endParaRPr lang="en-US" altLang="ja-JP" sz="1600" kern="0" smtClean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1600" kern="0"/>
              <a:t>ユーザー名、ログイン</a:t>
            </a:r>
            <a:r>
              <a:rPr lang="en-US" altLang="ja-JP" sz="1600" kern="0"/>
              <a:t>ID</a:t>
            </a:r>
            <a:r>
              <a:rPr lang="ja-JP" altLang="en-US" sz="1600" kern="0"/>
              <a:t>は変更可能</a:t>
            </a:r>
            <a:r>
              <a:rPr lang="ja-JP" altLang="en-US" sz="1600" kern="0" smtClean="0"/>
              <a:t>。</a:t>
            </a:r>
            <a:endParaRPr lang="en-US" altLang="ja-JP" sz="1600" kern="0" smtClean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1600" kern="0" smtClean="0"/>
              <a:t>初回ログイン</a:t>
            </a:r>
            <a:r>
              <a:rPr lang="en-US" altLang="ja-JP" sz="1600" kern="0" smtClean="0"/>
              <a:t>PW</a:t>
            </a:r>
            <a:r>
              <a:rPr lang="ja-JP" altLang="en-US" sz="1600" kern="0" smtClean="0"/>
              <a:t>は</a:t>
            </a:r>
            <a:r>
              <a:rPr lang="en-US" altLang="ja-JP" sz="1600" kern="0" smtClean="0"/>
              <a:t>”password”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ja-JP" sz="1600" kern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1600" kern="0" smtClean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 bwMode="gray">
          <a:xfrm>
            <a:off x="189538" y="2059361"/>
            <a:ext cx="2882042" cy="444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marL="0" indent="0">
              <a:buNone/>
            </a:pPr>
            <a:endParaRPr lang="en-US" altLang="ja-JP" sz="1600" kern="0" dirty="0" smtClean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 bwMode="gray">
          <a:xfrm>
            <a:off x="311737" y="2762352"/>
            <a:ext cx="1749346" cy="2370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marL="0" indent="0">
              <a:buNone/>
            </a:pPr>
            <a:r>
              <a:rPr lang="ja-JP" altLang="en-US" sz="900" kern="0" smtClean="0"/>
              <a:t>初期ユーザー一覧</a:t>
            </a:r>
            <a:endParaRPr lang="en-US" altLang="ja-JP" sz="900" kern="0" dirty="0" smtClean="0"/>
          </a:p>
        </p:txBody>
      </p:sp>
    </p:spTree>
    <p:extLst>
      <p:ext uri="{BB962C8B-B14F-4D97-AF65-F5344CB8AC3E}">
        <p14:creationId xmlns:p14="http://schemas.microsoft.com/office/powerpoint/2010/main" val="305728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90" y="2535297"/>
            <a:ext cx="5080224" cy="13001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0" y="2525970"/>
            <a:ext cx="6129013" cy="3067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8.</a:t>
            </a:r>
            <a:r>
              <a:rPr lang="ja-JP" altLang="en-US"/>
              <a:t>オートスケール</a:t>
            </a:r>
            <a:r>
              <a:rPr lang="en-US" altLang="ja-JP"/>
              <a:t>Web</a:t>
            </a:r>
            <a:r>
              <a:rPr lang="ja-JP" altLang="en-US"/>
              <a:t>システム</a:t>
            </a:r>
            <a:r>
              <a:rPr lang="en-US" altLang="ja-JP" smtClean="0"/>
              <a:t>(2/4)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1656158"/>
          </a:xfrm>
        </p:spPr>
        <p:txBody>
          <a:bodyPr/>
          <a:lstStyle/>
          <a:p>
            <a:r>
              <a:rPr lang="en-US" altLang="ja-JP" smtClean="0"/>
              <a:t>Conductor</a:t>
            </a:r>
            <a:r>
              <a:rPr lang="ja-JP" altLang="en-US" smtClean="0"/>
              <a:t>実行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「</a:t>
            </a:r>
            <a:r>
              <a:rPr lang="en-US" altLang="ja-JP" dirty="0" smtClean="0"/>
              <a:t>Conductor</a:t>
            </a:r>
            <a:r>
              <a:rPr lang="ja-JP" altLang="en-US" dirty="0" smtClean="0"/>
              <a:t>」</a:t>
            </a:r>
            <a:r>
              <a:rPr lang="ja-JP" altLang="en-US" dirty="0"/>
              <a:t>＞</a:t>
            </a:r>
            <a:r>
              <a:rPr lang="ja-JP" altLang="en-US" dirty="0" smtClean="0"/>
              <a:t>「</a:t>
            </a:r>
            <a:r>
              <a:rPr lang="en-US" altLang="ja-JP" dirty="0" smtClean="0"/>
              <a:t>Conductor</a:t>
            </a:r>
            <a:r>
              <a:rPr lang="ja-JP" altLang="en-US" dirty="0" smtClean="0"/>
              <a:t>作業</a:t>
            </a:r>
            <a:r>
              <a:rPr lang="ja-JP" altLang="en-US"/>
              <a:t>実行</a:t>
            </a:r>
            <a:r>
              <a:rPr lang="ja-JP" altLang="en-US" smtClean="0"/>
              <a:t>」へ移動する。</a:t>
            </a:r>
            <a:endParaRPr lang="en-US" altLang="ja-JP" smtClean="0"/>
          </a:p>
          <a:p>
            <a:pPr lvl="1"/>
            <a:r>
              <a:rPr lang="ja-JP" altLang="en-US" smtClean="0"/>
              <a:t>「</a:t>
            </a:r>
            <a:r>
              <a:rPr lang="en-US" altLang="ja-JP" dirty="0" smtClean="0"/>
              <a:t>Conductor[</a:t>
            </a:r>
            <a:r>
              <a:rPr lang="ja-JP" altLang="en-US" dirty="0"/>
              <a:t>一覧</a:t>
            </a:r>
            <a:r>
              <a:rPr lang="en-US" altLang="ja-JP" dirty="0"/>
              <a:t>]</a:t>
            </a:r>
            <a:r>
              <a:rPr lang="ja-JP" altLang="en-US" dirty="0"/>
              <a:t>」</a:t>
            </a:r>
            <a:r>
              <a:rPr lang="ja-JP" altLang="en-US"/>
              <a:t>の</a:t>
            </a:r>
            <a:r>
              <a:rPr lang="ja-JP" altLang="en-US" smtClean="0"/>
              <a:t>「オートスケール</a:t>
            </a:r>
            <a:r>
              <a:rPr lang="en-US" altLang="ja-JP" smtClean="0"/>
              <a:t>Web</a:t>
            </a:r>
            <a:r>
              <a:rPr lang="ja-JP" altLang="en-US" smtClean="0"/>
              <a:t>システム </a:t>
            </a:r>
            <a:r>
              <a:rPr lang="en-US" altLang="ja-JP" smtClean="0"/>
              <a:t>/ </a:t>
            </a:r>
            <a:r>
              <a:rPr lang="ja-JP" altLang="en-US" smtClean="0"/>
              <a:t>構築・更新」</a:t>
            </a:r>
            <a:r>
              <a:rPr lang="ja-JP" altLang="en-US"/>
              <a:t>を</a:t>
            </a:r>
            <a:r>
              <a:rPr lang="ja-JP" altLang="en-US" smtClean="0"/>
              <a:t>選択する。</a:t>
            </a:r>
            <a:endParaRPr lang="en-US" altLang="ja-JP" smtClean="0"/>
          </a:p>
          <a:p>
            <a:pPr lvl="1"/>
            <a:r>
              <a:rPr lang="ja-JP" altLang="en-US" smtClean="0"/>
              <a:t>「</a:t>
            </a:r>
            <a:r>
              <a:rPr lang="ja-JP" altLang="en-US" dirty="0"/>
              <a:t>オペレーション</a:t>
            </a:r>
            <a:r>
              <a:rPr lang="en-US" altLang="ja-JP" dirty="0"/>
              <a:t>[</a:t>
            </a:r>
            <a:r>
              <a:rPr lang="ja-JP" altLang="en-US" dirty="0"/>
              <a:t>一覧</a:t>
            </a:r>
            <a:r>
              <a:rPr lang="en-US" altLang="ja-JP" dirty="0"/>
              <a:t>]</a:t>
            </a:r>
            <a:r>
              <a:rPr lang="ja-JP" altLang="en-US"/>
              <a:t>」</a:t>
            </a:r>
            <a:r>
              <a:rPr lang="ja-JP" altLang="en-US" smtClean="0"/>
              <a:t>から「環境</a:t>
            </a:r>
            <a:r>
              <a:rPr lang="en-US" altLang="ja-JP" smtClean="0"/>
              <a:t>A(1st</a:t>
            </a:r>
            <a:r>
              <a:rPr lang="ja-JP" altLang="en-US" smtClean="0"/>
              <a:t>モデル</a:t>
            </a:r>
            <a:r>
              <a:rPr lang="en-US" altLang="ja-JP" smtClean="0"/>
              <a:t>)</a:t>
            </a:r>
            <a:r>
              <a:rPr lang="ja-JP" altLang="en-US" smtClean="0"/>
              <a:t>」を選択する。</a:t>
            </a:r>
            <a:endParaRPr lang="en-US" altLang="ja-JP" dirty="0"/>
          </a:p>
        </p:txBody>
      </p:sp>
      <p:sp>
        <p:nvSpPr>
          <p:cNvPr id="9" name="正方形/長方形 8"/>
          <p:cNvSpPr/>
          <p:nvPr/>
        </p:nvSpPr>
        <p:spPr bwMode="auto">
          <a:xfrm>
            <a:off x="564707" y="4002480"/>
            <a:ext cx="5971516" cy="3001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2" name="円形吹き出し 11"/>
          <p:cNvSpPr/>
          <p:nvPr/>
        </p:nvSpPr>
        <p:spPr bwMode="auto">
          <a:xfrm>
            <a:off x="6672110" y="4142670"/>
            <a:ext cx="432000" cy="432000"/>
          </a:xfrm>
          <a:prstGeom prst="wedgeEllipseCallout">
            <a:avLst>
              <a:gd name="adj1" fmla="val -92162"/>
              <a:gd name="adj2" fmla="val -36210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①</a:t>
            </a:r>
          </a:p>
        </p:txBody>
      </p:sp>
      <p:sp>
        <p:nvSpPr>
          <p:cNvPr id="17" name="正方形/長方形 16"/>
          <p:cNvSpPr/>
          <p:nvPr/>
        </p:nvSpPr>
        <p:spPr bwMode="auto">
          <a:xfrm>
            <a:off x="6888110" y="3315425"/>
            <a:ext cx="4936204" cy="14557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8" name="円形吹き出し 17"/>
          <p:cNvSpPr/>
          <p:nvPr/>
        </p:nvSpPr>
        <p:spPr bwMode="auto">
          <a:xfrm>
            <a:off x="9840520" y="3502569"/>
            <a:ext cx="432000" cy="432000"/>
          </a:xfrm>
          <a:prstGeom prst="wedgeEllipseCallout">
            <a:avLst>
              <a:gd name="adj1" fmla="val -90586"/>
              <a:gd name="adj2" fmla="val -44655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1722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30" y="1590273"/>
            <a:ext cx="9418013" cy="477495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8.</a:t>
            </a:r>
            <a:r>
              <a:rPr lang="ja-JP" altLang="en-US"/>
              <a:t>オートスケール</a:t>
            </a:r>
            <a:r>
              <a:rPr lang="en-US" altLang="ja-JP"/>
              <a:t>Web</a:t>
            </a:r>
            <a:r>
              <a:rPr lang="ja-JP" altLang="en-US"/>
              <a:t>システム</a:t>
            </a:r>
            <a:r>
              <a:rPr lang="en-US" altLang="ja-JP" smtClean="0"/>
              <a:t>(3/4)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 bwMode="auto">
          <a:xfrm>
            <a:off x="739160" y="6183092"/>
            <a:ext cx="615840" cy="1821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 bwMode="gray">
          <a:xfrm>
            <a:off x="335201" y="836640"/>
            <a:ext cx="9289289" cy="769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en-US" altLang="ja-JP" kern="0" smtClean="0"/>
              <a:t>Conductor</a:t>
            </a:r>
            <a:r>
              <a:rPr lang="ja-JP" altLang="en-US" kern="0" smtClean="0"/>
              <a:t>実行</a:t>
            </a:r>
            <a:r>
              <a:rPr lang="en-US" altLang="ja-JP" kern="0" smtClean="0"/>
              <a:t>(2/2)</a:t>
            </a:r>
            <a:endParaRPr lang="ja-JP" altLang="en-US" kern="0" smtClean="0"/>
          </a:p>
          <a:p>
            <a:pPr lvl="1"/>
            <a:r>
              <a:rPr lang="ja-JP" altLang="en-US" kern="0" smtClean="0"/>
              <a:t>画面下部の実行</a:t>
            </a:r>
            <a:r>
              <a:rPr lang="ja-JP" altLang="en-US" kern="0"/>
              <a:t>ボタン</a:t>
            </a:r>
            <a:r>
              <a:rPr lang="ja-JP" altLang="en-US" kern="0" smtClean="0"/>
              <a:t>を押下する。</a:t>
            </a:r>
            <a:endParaRPr lang="ja-JP" altLang="en-US" ker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608210" y="2632418"/>
            <a:ext cx="233777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100" smtClean="0">
                <a:solidFill>
                  <a:srgbClr val="00B050"/>
                </a:solidFill>
              </a:rPr>
              <a:t>Teams</a:t>
            </a:r>
            <a:r>
              <a:rPr kumimoji="1" lang="ja-JP" altLang="en-US" sz="1100" smtClean="0">
                <a:solidFill>
                  <a:srgbClr val="00B050"/>
                </a:solidFill>
              </a:rPr>
              <a:t>通知機能を使用する場合は</a:t>
            </a:r>
            <a:endParaRPr kumimoji="1" lang="en-US" altLang="ja-JP" sz="1100" smtClean="0">
              <a:solidFill>
                <a:srgbClr val="00B050"/>
              </a:solidFill>
            </a:endParaRPr>
          </a:p>
          <a:p>
            <a:r>
              <a:rPr kumimoji="1" lang="ja-JP" altLang="en-US" sz="1100" smtClean="0">
                <a:solidFill>
                  <a:srgbClr val="00B050"/>
                </a:solidFill>
              </a:rPr>
              <a:t>スキップを解除する。</a:t>
            </a:r>
            <a:endParaRPr kumimoji="1" lang="ja-JP" altLang="en-US" sz="1100">
              <a:solidFill>
                <a:srgbClr val="00B050"/>
              </a:solidFill>
            </a:endParaRPr>
          </a:p>
        </p:txBody>
      </p:sp>
      <p:cxnSp>
        <p:nvCxnSpPr>
          <p:cNvPr id="6" name="直線矢印コネクタ 5"/>
          <p:cNvCxnSpPr/>
          <p:nvPr/>
        </p:nvCxnSpPr>
        <p:spPr bwMode="auto">
          <a:xfrm flipH="1">
            <a:off x="7032130" y="2996940"/>
            <a:ext cx="576080" cy="36005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正方形/長方形 9"/>
          <p:cNvSpPr/>
          <p:nvPr/>
        </p:nvSpPr>
        <p:spPr bwMode="auto">
          <a:xfrm>
            <a:off x="6095352" y="3423982"/>
            <a:ext cx="1224820" cy="437078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2" name="正方形/長方形 11"/>
          <p:cNvSpPr/>
          <p:nvPr/>
        </p:nvSpPr>
        <p:spPr bwMode="auto">
          <a:xfrm>
            <a:off x="6095351" y="4110623"/>
            <a:ext cx="1224820" cy="437078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4" name="正方形/長方形 13"/>
          <p:cNvSpPr/>
          <p:nvPr/>
        </p:nvSpPr>
        <p:spPr bwMode="auto">
          <a:xfrm>
            <a:off x="3300580" y="4744635"/>
            <a:ext cx="1296829" cy="484616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762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60" y="1484730"/>
            <a:ext cx="6656428" cy="342115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8.</a:t>
            </a:r>
            <a:r>
              <a:rPr lang="ja-JP" altLang="en-US"/>
              <a:t>オートスケール</a:t>
            </a:r>
            <a:r>
              <a:rPr lang="en-US" altLang="ja-JP"/>
              <a:t>Web</a:t>
            </a:r>
            <a:r>
              <a:rPr lang="ja-JP" altLang="en-US"/>
              <a:t>システム</a:t>
            </a:r>
            <a:r>
              <a:rPr lang="en-US" altLang="ja-JP" smtClean="0"/>
              <a:t>(4/4)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 bwMode="auto">
          <a:xfrm>
            <a:off x="6591887" y="1911130"/>
            <a:ext cx="519026" cy="17677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 bwMode="gray">
          <a:xfrm>
            <a:off x="623240" y="4976759"/>
            <a:ext cx="10130410" cy="1521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kern="0"/>
              <a:t>スタック</a:t>
            </a:r>
            <a:r>
              <a:rPr lang="ja-JP" altLang="en-US" kern="0" smtClean="0"/>
              <a:t>の確認</a:t>
            </a:r>
          </a:p>
          <a:p>
            <a:pPr lvl="1"/>
            <a:r>
              <a:rPr lang="ja-JP" altLang="en-US" kern="0"/>
              <a:t>実行</a:t>
            </a:r>
            <a:r>
              <a:rPr lang="ja-JP" altLang="en-US" kern="0" smtClean="0"/>
              <a:t>環境アカウントで</a:t>
            </a:r>
            <a:r>
              <a:rPr lang="en-US" altLang="ja-JP" kern="0" smtClean="0"/>
              <a:t>AWS</a:t>
            </a:r>
            <a:r>
              <a:rPr lang="ja-JP" altLang="en-US" kern="0" smtClean="0"/>
              <a:t>マネジメントコンソールへログインする。</a:t>
            </a:r>
            <a:endParaRPr lang="en-US" altLang="ja-JP" kern="0" smtClean="0"/>
          </a:p>
          <a:p>
            <a:pPr lvl="1"/>
            <a:r>
              <a:rPr lang="en-US" altLang="ja-JP" kern="0" smtClean="0"/>
              <a:t>CloudFormation</a:t>
            </a:r>
            <a:r>
              <a:rPr lang="ja-JP" altLang="en-US" kern="0"/>
              <a:t> </a:t>
            </a:r>
            <a:r>
              <a:rPr lang="ja-JP" altLang="en-US" kern="0" smtClean="0"/>
              <a:t>スタック一覧画面へ移動する。</a:t>
            </a:r>
            <a:endParaRPr lang="en-US" altLang="ja-JP" kern="0" smtClean="0"/>
          </a:p>
          <a:p>
            <a:pPr lvl="1"/>
            <a:r>
              <a:rPr lang="ja-JP" altLang="en-US" kern="0"/>
              <a:t>一連</a:t>
            </a:r>
            <a:r>
              <a:rPr lang="ja-JP" altLang="en-US" kern="0" smtClean="0"/>
              <a:t>のスタック、リソースが構築されていることを確認する。</a:t>
            </a:r>
            <a:endParaRPr lang="ja-JP" altLang="en-US" kern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 bwMode="gray">
          <a:xfrm>
            <a:off x="487601" y="769965"/>
            <a:ext cx="10130410" cy="792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kern="0" smtClean="0"/>
              <a:t>実行結果の確認</a:t>
            </a:r>
          </a:p>
          <a:p>
            <a:pPr lvl="1"/>
            <a:r>
              <a:rPr lang="ja-JP" altLang="en-US" kern="0" smtClean="0"/>
              <a:t> </a:t>
            </a:r>
            <a:r>
              <a:rPr lang="en-US" altLang="ja-JP" kern="0" smtClean="0"/>
              <a:t>Status</a:t>
            </a:r>
            <a:r>
              <a:rPr lang="ja-JP" altLang="en-US" kern="0" smtClean="0"/>
              <a:t>に「正常終了」が表示されていることを確認する。</a:t>
            </a:r>
            <a:endParaRPr lang="ja-JP" altLang="en-US" kern="0"/>
          </a:p>
        </p:txBody>
      </p:sp>
    </p:spTree>
    <p:extLst>
      <p:ext uri="{BB962C8B-B14F-4D97-AF65-F5344CB8AC3E}">
        <p14:creationId xmlns:p14="http://schemas.microsoft.com/office/powerpoint/2010/main" val="143883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239184" y="3045073"/>
            <a:ext cx="11712000" cy="467239"/>
          </a:xfrm>
        </p:spPr>
        <p:txBody>
          <a:bodyPr/>
          <a:lstStyle/>
          <a:p>
            <a:r>
              <a:rPr lang="en-US" altLang="ja-JP" dirty="0"/>
              <a:t>Ⅲ.</a:t>
            </a:r>
            <a:r>
              <a:rPr lang="ja-JP" altLang="en-US" dirty="0"/>
              <a:t>システム構築・</a:t>
            </a:r>
            <a:r>
              <a:rPr lang="ja-JP" altLang="en-US" dirty="0" smtClean="0"/>
              <a:t>更新手順 </a:t>
            </a:r>
            <a:r>
              <a:rPr lang="en-US" altLang="ja-JP" dirty="0" smtClean="0"/>
              <a:t>/ 9.</a:t>
            </a:r>
            <a:r>
              <a:rPr lang="ja-JP" altLang="en-US" dirty="0" smtClean="0"/>
              <a:t>セキュリティ付帯機能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774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0" y="2148007"/>
            <a:ext cx="3744520" cy="4233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Ⅲ.</a:t>
            </a:r>
            <a:r>
              <a:rPr lang="ja-JP" altLang="en-US" dirty="0"/>
              <a:t>システム構築・更新手順 </a:t>
            </a:r>
            <a:r>
              <a:rPr lang="en-US" altLang="ja-JP" dirty="0"/>
              <a:t>/ 9.</a:t>
            </a:r>
            <a:r>
              <a:rPr lang="ja-JP" altLang="en-US" dirty="0"/>
              <a:t>セキュリティ付帯</a:t>
            </a:r>
            <a:r>
              <a:rPr lang="ja-JP" altLang="en-US" dirty="0" smtClean="0"/>
              <a:t>機能</a:t>
            </a:r>
            <a:r>
              <a:rPr lang="en-US" altLang="ja-JP" smtClean="0"/>
              <a:t>(1/4)</a:t>
            </a:r>
            <a:endParaRPr kumimoji="1" lang="ja-JP" altLang="en-US" dirty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 bwMode="gray">
          <a:xfrm>
            <a:off x="241454" y="774718"/>
            <a:ext cx="11713301" cy="870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kern="0" dirty="0" smtClean="0"/>
              <a:t>システム管理メニューの更新</a:t>
            </a:r>
          </a:p>
          <a:p>
            <a:pPr lvl="1"/>
            <a:r>
              <a:rPr lang="ja-JP" altLang="en-US" kern="0" dirty="0" smtClean="0"/>
              <a:t>「システム管理」内のメニューの</a:t>
            </a:r>
            <a:r>
              <a:rPr lang="ja-JP" altLang="en-US" kern="0" smtClean="0"/>
              <a:t>パラメータを必要に応じて更新</a:t>
            </a:r>
            <a:r>
              <a:rPr lang="ja-JP" altLang="en-US" kern="0" dirty="0" smtClean="0"/>
              <a:t>する。</a:t>
            </a:r>
            <a:endParaRPr lang="en-US" altLang="ja-JP" kern="0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4655" y="1937814"/>
            <a:ext cx="26598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メニューグループ一覧</a:t>
            </a:r>
            <a:endParaRPr kumimoji="1" lang="ja-JP" altLang="en-US" sz="9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519920" y="2670013"/>
            <a:ext cx="4343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ja-JP" altLang="en-US" sz="1600" dirty="0" smtClean="0">
                <a:latin typeface="+mn-ea"/>
              </a:rPr>
              <a:t>・「</a:t>
            </a:r>
            <a:r>
              <a:rPr lang="en-US" altLang="ja-JP" sz="1600" dirty="0" err="1" smtClean="0">
                <a:latin typeface="+mn-ea"/>
              </a:rPr>
              <a:t>SecurityHub</a:t>
            </a:r>
            <a:r>
              <a:rPr lang="ja-JP" altLang="en-US" sz="1600" smtClean="0">
                <a:latin typeface="+mn-ea"/>
              </a:rPr>
              <a:t>パラメータ」</a:t>
            </a:r>
            <a:endParaRPr lang="en-US" altLang="ja-JP" sz="1600" smtClean="0">
              <a:latin typeface="+mn-ea"/>
            </a:endParaRPr>
          </a:p>
          <a:p>
            <a:pPr lvl="0">
              <a:defRPr/>
            </a:pPr>
            <a:r>
              <a:rPr lang="ja-JP" altLang="en-US" sz="1600" smtClean="0">
                <a:latin typeface="+mn-ea"/>
              </a:rPr>
              <a:t>・「</a:t>
            </a:r>
            <a:r>
              <a:rPr lang="en-US" altLang="ja-JP" sz="1600" smtClean="0">
                <a:latin typeface="+mn-ea"/>
              </a:rPr>
              <a:t>Config</a:t>
            </a:r>
            <a:r>
              <a:rPr lang="ja-JP" altLang="en-US" sz="1600" smtClean="0">
                <a:latin typeface="+mn-ea"/>
              </a:rPr>
              <a:t>パラメータ」</a:t>
            </a:r>
            <a:endParaRPr lang="en-US" altLang="ja-JP" sz="1600" smtClean="0">
              <a:latin typeface="+mn-ea"/>
            </a:endParaRPr>
          </a:p>
          <a:p>
            <a:pPr lvl="0">
              <a:defRPr/>
            </a:pPr>
            <a:r>
              <a:rPr lang="ja-JP" altLang="en-US" sz="1600" smtClean="0">
                <a:latin typeface="+mn-ea"/>
              </a:rPr>
              <a:t>・「</a:t>
            </a:r>
            <a:r>
              <a:rPr lang="en-US" altLang="ja-JP" sz="1600" smtClean="0">
                <a:latin typeface="+mn-ea"/>
              </a:rPr>
              <a:t>GuardDuty</a:t>
            </a:r>
            <a:r>
              <a:rPr lang="ja-JP" altLang="en-US" sz="1600" smtClean="0">
                <a:latin typeface="+mn-ea"/>
              </a:rPr>
              <a:t>パラメータ」</a:t>
            </a:r>
            <a:endParaRPr lang="en-US" altLang="ja-JP" sz="1600">
              <a:latin typeface="+mn-ea"/>
            </a:endParaRPr>
          </a:p>
        </p:txBody>
      </p:sp>
      <p:sp>
        <p:nvSpPr>
          <p:cNvPr id="10" name="正方形/長方形 9"/>
          <p:cNvSpPr/>
          <p:nvPr/>
        </p:nvSpPr>
        <p:spPr bwMode="auto">
          <a:xfrm>
            <a:off x="2282413" y="4682584"/>
            <a:ext cx="605561" cy="6091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 bwMode="gray">
          <a:xfrm>
            <a:off x="5447910" y="2042758"/>
            <a:ext cx="3528490" cy="344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sz="1600" smtClean="0"/>
              <a:t>システム管理</a:t>
            </a:r>
            <a:r>
              <a:rPr lang="en-US" altLang="ja-JP" sz="1600" smtClean="0"/>
              <a:t>/</a:t>
            </a:r>
            <a:r>
              <a:rPr lang="ja-JP" altLang="en-US" sz="1600" smtClean="0"/>
              <a:t>メニュー</a:t>
            </a:r>
            <a:r>
              <a:rPr lang="ja-JP" altLang="en-US" sz="1600"/>
              <a:t>一覧</a:t>
            </a:r>
            <a:endParaRPr lang="ja-JP" altLang="en-US" sz="1600" kern="0" smtClean="0"/>
          </a:p>
        </p:txBody>
      </p:sp>
      <p:cxnSp>
        <p:nvCxnSpPr>
          <p:cNvPr id="13" name="カギ線コネクタ 12"/>
          <p:cNvCxnSpPr>
            <a:stCxn id="10" idx="0"/>
            <a:endCxn id="16" idx="1"/>
          </p:cNvCxnSpPr>
          <p:nvPr/>
        </p:nvCxnSpPr>
        <p:spPr bwMode="auto">
          <a:xfrm rot="5400000" flipH="1" flipV="1">
            <a:off x="3194935" y="2465615"/>
            <a:ext cx="1607228" cy="2826711"/>
          </a:xfrm>
          <a:prstGeom prst="bentConnector2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左中かっこ 15"/>
          <p:cNvSpPr/>
          <p:nvPr/>
        </p:nvSpPr>
        <p:spPr bwMode="auto">
          <a:xfrm>
            <a:off x="5411905" y="2667056"/>
            <a:ext cx="288040" cy="816599"/>
          </a:xfrm>
          <a:prstGeom prst="leftBrac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978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90" y="2535297"/>
            <a:ext cx="5080224" cy="13001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0" y="2525970"/>
            <a:ext cx="6129013" cy="3067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9.</a:t>
            </a:r>
            <a:r>
              <a:rPr lang="ja-JP" altLang="en-US"/>
              <a:t>セキュリティ付帯機能</a:t>
            </a:r>
            <a:r>
              <a:rPr lang="en-US" altLang="ja-JP" smtClean="0"/>
              <a:t>(</a:t>
            </a:r>
            <a:r>
              <a:rPr lang="en-US" altLang="ja-JP"/>
              <a:t>2</a:t>
            </a:r>
            <a:r>
              <a:rPr lang="en-US" altLang="ja-JP" smtClean="0"/>
              <a:t>/4)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1656158"/>
          </a:xfrm>
        </p:spPr>
        <p:txBody>
          <a:bodyPr/>
          <a:lstStyle/>
          <a:p>
            <a:r>
              <a:rPr lang="en-US" altLang="ja-JP" smtClean="0"/>
              <a:t>Conductor</a:t>
            </a:r>
            <a:r>
              <a:rPr lang="ja-JP" altLang="en-US" smtClean="0"/>
              <a:t>実行</a:t>
            </a:r>
            <a:r>
              <a:rPr lang="en-US" altLang="ja-JP" smtClean="0"/>
              <a:t>(1/2)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「</a:t>
            </a:r>
            <a:r>
              <a:rPr lang="en-US" altLang="ja-JP" dirty="0" smtClean="0"/>
              <a:t>Conductor</a:t>
            </a:r>
            <a:r>
              <a:rPr lang="ja-JP" altLang="en-US" dirty="0" smtClean="0"/>
              <a:t>」</a:t>
            </a:r>
            <a:r>
              <a:rPr lang="ja-JP" altLang="en-US" dirty="0"/>
              <a:t>＞</a:t>
            </a:r>
            <a:r>
              <a:rPr lang="ja-JP" altLang="en-US" dirty="0" smtClean="0"/>
              <a:t>「</a:t>
            </a:r>
            <a:r>
              <a:rPr lang="en-US" altLang="ja-JP" dirty="0" smtClean="0"/>
              <a:t>Conductor</a:t>
            </a:r>
            <a:r>
              <a:rPr lang="ja-JP" altLang="en-US" dirty="0" smtClean="0"/>
              <a:t>作業</a:t>
            </a:r>
            <a:r>
              <a:rPr lang="ja-JP" altLang="en-US"/>
              <a:t>実行</a:t>
            </a:r>
            <a:r>
              <a:rPr lang="ja-JP" altLang="en-US" smtClean="0"/>
              <a:t>」へ移動する。</a:t>
            </a:r>
            <a:endParaRPr lang="en-US" altLang="ja-JP" smtClean="0"/>
          </a:p>
          <a:p>
            <a:pPr lvl="1"/>
            <a:r>
              <a:rPr lang="ja-JP" altLang="en-US" smtClean="0"/>
              <a:t>「</a:t>
            </a:r>
            <a:r>
              <a:rPr lang="en-US" altLang="ja-JP" dirty="0" smtClean="0"/>
              <a:t>Conductor[</a:t>
            </a:r>
            <a:r>
              <a:rPr lang="ja-JP" altLang="en-US" dirty="0"/>
              <a:t>一覧</a:t>
            </a:r>
            <a:r>
              <a:rPr lang="en-US" altLang="ja-JP" dirty="0"/>
              <a:t>]</a:t>
            </a:r>
            <a:r>
              <a:rPr lang="ja-JP" altLang="en-US" dirty="0"/>
              <a:t>」</a:t>
            </a:r>
            <a:r>
              <a:rPr lang="ja-JP" altLang="en-US"/>
              <a:t>の</a:t>
            </a:r>
            <a:r>
              <a:rPr lang="ja-JP" altLang="en-US" smtClean="0"/>
              <a:t>「セキュリティ付帯機能 </a:t>
            </a:r>
            <a:r>
              <a:rPr lang="en-US" altLang="ja-JP" smtClean="0"/>
              <a:t>/ </a:t>
            </a:r>
            <a:r>
              <a:rPr lang="ja-JP" altLang="en-US" smtClean="0"/>
              <a:t>構築・更新」</a:t>
            </a:r>
            <a:r>
              <a:rPr lang="ja-JP" altLang="en-US"/>
              <a:t>を</a:t>
            </a:r>
            <a:r>
              <a:rPr lang="ja-JP" altLang="en-US" smtClean="0"/>
              <a:t>選択する。</a:t>
            </a:r>
            <a:endParaRPr lang="en-US" altLang="ja-JP" smtClean="0"/>
          </a:p>
          <a:p>
            <a:pPr lvl="1"/>
            <a:r>
              <a:rPr lang="ja-JP" altLang="en-US" smtClean="0"/>
              <a:t>「</a:t>
            </a:r>
            <a:r>
              <a:rPr lang="ja-JP" altLang="en-US" dirty="0"/>
              <a:t>オペレーション</a:t>
            </a:r>
            <a:r>
              <a:rPr lang="en-US" altLang="ja-JP" dirty="0"/>
              <a:t>[</a:t>
            </a:r>
            <a:r>
              <a:rPr lang="ja-JP" altLang="en-US" dirty="0"/>
              <a:t>一覧</a:t>
            </a:r>
            <a:r>
              <a:rPr lang="en-US" altLang="ja-JP" dirty="0"/>
              <a:t>]</a:t>
            </a:r>
            <a:r>
              <a:rPr lang="ja-JP" altLang="en-US"/>
              <a:t>」</a:t>
            </a:r>
            <a:r>
              <a:rPr lang="ja-JP" altLang="en-US" smtClean="0"/>
              <a:t>から「環境</a:t>
            </a:r>
            <a:r>
              <a:rPr lang="en-US" altLang="ja-JP" smtClean="0"/>
              <a:t>A(1st</a:t>
            </a:r>
            <a:r>
              <a:rPr lang="ja-JP" altLang="en-US" smtClean="0"/>
              <a:t>モデル</a:t>
            </a:r>
            <a:r>
              <a:rPr lang="en-US" altLang="ja-JP" smtClean="0"/>
              <a:t>)</a:t>
            </a:r>
            <a:r>
              <a:rPr lang="ja-JP" altLang="en-US" smtClean="0"/>
              <a:t>」を選択する。</a:t>
            </a:r>
            <a:endParaRPr lang="en-US" altLang="ja-JP" dirty="0"/>
          </a:p>
        </p:txBody>
      </p:sp>
      <p:sp>
        <p:nvSpPr>
          <p:cNvPr id="9" name="正方形/長方形 8"/>
          <p:cNvSpPr/>
          <p:nvPr/>
        </p:nvSpPr>
        <p:spPr bwMode="auto">
          <a:xfrm>
            <a:off x="564707" y="4274257"/>
            <a:ext cx="5971516" cy="3001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2" name="円形吹き出し 11"/>
          <p:cNvSpPr/>
          <p:nvPr/>
        </p:nvSpPr>
        <p:spPr bwMode="auto">
          <a:xfrm>
            <a:off x="6672110" y="4142670"/>
            <a:ext cx="432000" cy="432000"/>
          </a:xfrm>
          <a:prstGeom prst="wedgeEllipseCallout">
            <a:avLst>
              <a:gd name="adj1" fmla="val -92162"/>
              <a:gd name="adj2" fmla="val -36210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①</a:t>
            </a:r>
          </a:p>
        </p:txBody>
      </p:sp>
      <p:sp>
        <p:nvSpPr>
          <p:cNvPr id="17" name="正方形/長方形 16"/>
          <p:cNvSpPr/>
          <p:nvPr/>
        </p:nvSpPr>
        <p:spPr bwMode="auto">
          <a:xfrm>
            <a:off x="6888110" y="3317405"/>
            <a:ext cx="4175100" cy="18516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8" name="円形吹き出し 17"/>
          <p:cNvSpPr/>
          <p:nvPr/>
        </p:nvSpPr>
        <p:spPr bwMode="auto">
          <a:xfrm>
            <a:off x="9840520" y="3502569"/>
            <a:ext cx="432000" cy="432000"/>
          </a:xfrm>
          <a:prstGeom prst="wedgeEllipseCallout">
            <a:avLst>
              <a:gd name="adj1" fmla="val -90586"/>
              <a:gd name="adj2" fmla="val -44655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66870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29" y="1605890"/>
            <a:ext cx="8422499" cy="468811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9.</a:t>
            </a:r>
            <a:r>
              <a:rPr lang="ja-JP" altLang="en-US"/>
              <a:t>セキュリティ付帯機能</a:t>
            </a:r>
            <a:r>
              <a:rPr lang="en-US" altLang="ja-JP" smtClean="0"/>
              <a:t>(3/4)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 bwMode="auto">
          <a:xfrm>
            <a:off x="767260" y="6111862"/>
            <a:ext cx="576080" cy="12552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 bwMode="gray">
          <a:xfrm>
            <a:off x="335201" y="836640"/>
            <a:ext cx="9289289" cy="769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en-US" altLang="ja-JP" kern="0" smtClean="0"/>
              <a:t>Conductor</a:t>
            </a:r>
            <a:r>
              <a:rPr lang="ja-JP" altLang="en-US" kern="0" smtClean="0"/>
              <a:t>実行</a:t>
            </a:r>
            <a:r>
              <a:rPr lang="en-US" altLang="ja-JP" kern="0" smtClean="0"/>
              <a:t>(2/2)</a:t>
            </a:r>
            <a:endParaRPr lang="ja-JP" altLang="en-US" kern="0" smtClean="0"/>
          </a:p>
          <a:p>
            <a:pPr lvl="1"/>
            <a:r>
              <a:rPr lang="ja-JP" altLang="en-US" kern="0" smtClean="0"/>
              <a:t>画面下部の実行</a:t>
            </a:r>
            <a:r>
              <a:rPr lang="ja-JP" altLang="en-US" kern="0"/>
              <a:t>ボタン</a:t>
            </a:r>
            <a:r>
              <a:rPr lang="ja-JP" altLang="en-US" kern="0" smtClean="0"/>
              <a:t>を押下する。</a:t>
            </a:r>
            <a:endParaRPr lang="ja-JP" altLang="en-US" ker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03390" y="4749865"/>
            <a:ext cx="233777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100" smtClean="0">
                <a:solidFill>
                  <a:srgbClr val="00B050"/>
                </a:solidFill>
              </a:rPr>
              <a:t>Teams</a:t>
            </a:r>
            <a:r>
              <a:rPr kumimoji="1" lang="ja-JP" altLang="en-US" sz="1100" smtClean="0">
                <a:solidFill>
                  <a:srgbClr val="00B050"/>
                </a:solidFill>
              </a:rPr>
              <a:t>通知機能を使用する場合は</a:t>
            </a:r>
            <a:endParaRPr kumimoji="1" lang="en-US" altLang="ja-JP" sz="1100" smtClean="0">
              <a:solidFill>
                <a:srgbClr val="00B050"/>
              </a:solidFill>
            </a:endParaRPr>
          </a:p>
          <a:p>
            <a:r>
              <a:rPr kumimoji="1" lang="ja-JP" altLang="en-US" sz="1100" smtClean="0">
                <a:solidFill>
                  <a:srgbClr val="00B050"/>
                </a:solidFill>
              </a:rPr>
              <a:t>スキップを解除する。</a:t>
            </a:r>
            <a:endParaRPr kumimoji="1" lang="ja-JP" altLang="en-US" sz="1100">
              <a:solidFill>
                <a:srgbClr val="00B050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 bwMode="auto">
          <a:xfrm>
            <a:off x="3645875" y="4149100"/>
            <a:ext cx="1587221" cy="57608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5" name="正方形/長方形 14"/>
          <p:cNvSpPr/>
          <p:nvPr/>
        </p:nvSpPr>
        <p:spPr bwMode="auto">
          <a:xfrm>
            <a:off x="3645875" y="3318411"/>
            <a:ext cx="1587221" cy="57608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37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72" y="1559710"/>
            <a:ext cx="6380512" cy="327294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9.</a:t>
            </a:r>
            <a:r>
              <a:rPr lang="ja-JP" altLang="en-US"/>
              <a:t>セキュリティ付帯機能</a:t>
            </a:r>
            <a:r>
              <a:rPr lang="en-US" altLang="ja-JP" smtClean="0"/>
              <a:t>(4/4)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 bwMode="auto">
          <a:xfrm>
            <a:off x="6433234" y="2024446"/>
            <a:ext cx="519026" cy="17677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 bwMode="gray">
          <a:xfrm>
            <a:off x="623240" y="4976759"/>
            <a:ext cx="10130410" cy="1521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kern="0"/>
              <a:t>スタック</a:t>
            </a:r>
            <a:r>
              <a:rPr lang="ja-JP" altLang="en-US" kern="0" smtClean="0"/>
              <a:t>の確認</a:t>
            </a:r>
          </a:p>
          <a:p>
            <a:pPr lvl="1"/>
            <a:r>
              <a:rPr lang="ja-JP" altLang="en-US" kern="0"/>
              <a:t>実行</a:t>
            </a:r>
            <a:r>
              <a:rPr lang="ja-JP" altLang="en-US" kern="0" smtClean="0"/>
              <a:t>環境アカウントで</a:t>
            </a:r>
            <a:r>
              <a:rPr lang="en-US" altLang="ja-JP" kern="0" smtClean="0"/>
              <a:t>AWS</a:t>
            </a:r>
            <a:r>
              <a:rPr lang="ja-JP" altLang="en-US" kern="0" smtClean="0"/>
              <a:t>マネジメントコンソールへログインする。</a:t>
            </a:r>
            <a:endParaRPr lang="en-US" altLang="ja-JP" kern="0" smtClean="0"/>
          </a:p>
          <a:p>
            <a:pPr lvl="1"/>
            <a:r>
              <a:rPr lang="en-US" altLang="ja-JP" kern="0" smtClean="0"/>
              <a:t>CloudFormation</a:t>
            </a:r>
            <a:r>
              <a:rPr lang="ja-JP" altLang="en-US" kern="0"/>
              <a:t> </a:t>
            </a:r>
            <a:r>
              <a:rPr lang="ja-JP" altLang="en-US" kern="0" smtClean="0"/>
              <a:t>スタック一覧画面へ移動する。</a:t>
            </a:r>
            <a:endParaRPr lang="en-US" altLang="ja-JP" kern="0" smtClean="0"/>
          </a:p>
          <a:p>
            <a:pPr lvl="1"/>
            <a:r>
              <a:rPr lang="ja-JP" altLang="en-US" kern="0"/>
              <a:t>一連</a:t>
            </a:r>
            <a:r>
              <a:rPr lang="ja-JP" altLang="en-US" kern="0" smtClean="0"/>
              <a:t>のスタック、リソースが構築されていることを確認する。</a:t>
            </a:r>
            <a:endParaRPr lang="ja-JP" altLang="en-US" kern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 bwMode="gray">
          <a:xfrm>
            <a:off x="487601" y="769965"/>
            <a:ext cx="10130410" cy="792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kern="0" smtClean="0"/>
              <a:t>実行結果の確認</a:t>
            </a:r>
          </a:p>
          <a:p>
            <a:pPr lvl="1"/>
            <a:r>
              <a:rPr lang="ja-JP" altLang="en-US" kern="0" smtClean="0"/>
              <a:t> </a:t>
            </a:r>
            <a:r>
              <a:rPr lang="en-US" altLang="ja-JP" kern="0" smtClean="0"/>
              <a:t>Status</a:t>
            </a:r>
            <a:r>
              <a:rPr lang="ja-JP" altLang="en-US" kern="0" smtClean="0"/>
              <a:t>に「正常終了」が表示されていることを確認する。</a:t>
            </a:r>
            <a:endParaRPr lang="ja-JP" altLang="en-US" kern="0"/>
          </a:p>
        </p:txBody>
      </p:sp>
    </p:spTree>
    <p:extLst>
      <p:ext uri="{BB962C8B-B14F-4D97-AF65-F5344CB8AC3E}">
        <p14:creationId xmlns:p14="http://schemas.microsoft.com/office/powerpoint/2010/main" val="23902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239184" y="3045073"/>
            <a:ext cx="11712000" cy="467239"/>
          </a:xfrm>
        </p:spPr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</a:t>
            </a:r>
            <a:r>
              <a:rPr lang="ja-JP" altLang="en-US" smtClean="0"/>
              <a:t>更新手順 </a:t>
            </a:r>
            <a:r>
              <a:rPr lang="en-US" altLang="ja-JP" smtClean="0"/>
              <a:t>/ 10.Web</a:t>
            </a:r>
            <a:r>
              <a:rPr lang="ja-JP" altLang="en-US" smtClean="0"/>
              <a:t>サーバへ</a:t>
            </a:r>
            <a:r>
              <a:rPr lang="en-US" altLang="ja-JP" smtClean="0"/>
              <a:t>Playbook</a:t>
            </a:r>
            <a:r>
              <a:rPr lang="ja-JP" altLang="en-US" smtClean="0"/>
              <a:t>実行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497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1" y="3650884"/>
            <a:ext cx="10972704" cy="22966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10.Web</a:t>
            </a:r>
            <a:r>
              <a:rPr lang="ja-JP" altLang="en-US"/>
              <a:t>サーバへ</a:t>
            </a:r>
            <a:r>
              <a:rPr lang="en-US" altLang="ja-JP"/>
              <a:t>Playbook</a:t>
            </a:r>
            <a:r>
              <a:rPr lang="ja-JP" altLang="en-US" smtClean="0"/>
              <a:t>実行</a:t>
            </a:r>
            <a:r>
              <a:rPr lang="en-US" altLang="ja-JP" smtClean="0"/>
              <a:t>(1/5)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 bwMode="auto">
          <a:xfrm>
            <a:off x="839270" y="4325932"/>
            <a:ext cx="7345020" cy="61527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 bwMode="gray">
          <a:xfrm>
            <a:off x="162154" y="745960"/>
            <a:ext cx="11046556" cy="234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sz="1800" kern="0" smtClean="0"/>
              <a:t>ファイル管理のキーペアを変更</a:t>
            </a:r>
          </a:p>
          <a:p>
            <a:pPr lvl="1"/>
            <a:r>
              <a:rPr lang="en-US" altLang="ja-JP" kern="0" smtClean="0"/>
              <a:t>AWS</a:t>
            </a:r>
            <a:r>
              <a:rPr lang="ja-JP" altLang="en-US" kern="0" smtClean="0"/>
              <a:t>管理コンソールで「踏み台サーバ」「</a:t>
            </a:r>
            <a:r>
              <a:rPr lang="en-US" altLang="ja-JP" kern="0" smtClean="0"/>
              <a:t>Web</a:t>
            </a:r>
            <a:r>
              <a:rPr lang="ja-JP" altLang="en-US" kern="0" smtClean="0"/>
              <a:t>サーバ」で使用するキーペア</a:t>
            </a:r>
            <a:r>
              <a:rPr lang="en-US" altLang="ja-JP" kern="0" smtClean="0"/>
              <a:t>(.pem)</a:t>
            </a:r>
            <a:r>
              <a:rPr lang="ja-JP" altLang="en-US" kern="0" smtClean="0"/>
              <a:t>を作成して</a:t>
            </a:r>
            <a:endParaRPr lang="en-US" altLang="ja-JP" kern="0" smtClean="0"/>
          </a:p>
          <a:p>
            <a:pPr marL="180000" lvl="1" indent="0">
              <a:buNone/>
            </a:pPr>
            <a:r>
              <a:rPr lang="ja-JP" altLang="en-US" kern="0" smtClean="0"/>
              <a:t>ダウンロードしておく。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「インフラ管理者」で</a:t>
            </a:r>
            <a:r>
              <a:rPr lang="en-US" altLang="ja-JP" kern="0" smtClean="0"/>
              <a:t>Exastro ITA</a:t>
            </a:r>
            <a:r>
              <a:rPr lang="ja-JP" altLang="en-US" kern="0" smtClean="0"/>
              <a:t>へログインする。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「</a:t>
            </a:r>
            <a:r>
              <a:rPr lang="en-US" altLang="ja-JP" kern="0" smtClean="0"/>
              <a:t>Ansible</a:t>
            </a:r>
            <a:r>
              <a:rPr lang="ja-JP" altLang="en-US" kern="0"/>
              <a:t>共通</a:t>
            </a:r>
            <a:r>
              <a:rPr lang="ja-JP" altLang="en-US" kern="0" smtClean="0"/>
              <a:t>」</a:t>
            </a:r>
            <a:r>
              <a:rPr lang="en-US" altLang="ja-JP" kern="0" smtClean="0"/>
              <a:t>&gt;</a:t>
            </a:r>
            <a:r>
              <a:rPr lang="ja-JP" altLang="en-US" kern="0" smtClean="0"/>
              <a:t>「ファイル管理」へ移動する。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「</a:t>
            </a:r>
            <a:r>
              <a:rPr lang="en-US" altLang="ja-JP" smtClean="0"/>
              <a:t>CPF_KEY_PAIR_BASTION</a:t>
            </a:r>
            <a:r>
              <a:rPr lang="ja-JP" altLang="en-US" kern="0" smtClean="0"/>
              <a:t>」「</a:t>
            </a:r>
            <a:r>
              <a:rPr lang="en-US" altLang="ja-JP" smtClean="0"/>
              <a:t>CPF_KEY_PAIR_WEB</a:t>
            </a:r>
            <a:r>
              <a:rPr lang="ja-JP" altLang="en-US" kern="0" smtClean="0"/>
              <a:t>」に</a:t>
            </a:r>
            <a:endParaRPr lang="en-US" altLang="ja-JP" kern="0" smtClean="0"/>
          </a:p>
          <a:p>
            <a:pPr marL="180000" lvl="1" indent="0">
              <a:buNone/>
            </a:pPr>
            <a:r>
              <a:rPr lang="en-US" altLang="ja-JP" kern="0" smtClean="0"/>
              <a:t>AWS</a:t>
            </a:r>
            <a:r>
              <a:rPr lang="ja-JP" altLang="en-US" kern="0" smtClean="0"/>
              <a:t>からダウンロードした「踏み台サーバ」「</a:t>
            </a:r>
            <a:r>
              <a:rPr lang="en-US" altLang="ja-JP" kern="0" smtClean="0"/>
              <a:t>Web</a:t>
            </a:r>
            <a:r>
              <a:rPr lang="ja-JP" altLang="en-US" kern="0" smtClean="0"/>
              <a:t>サーバ」のキーペアファイルを登録する。</a:t>
            </a:r>
            <a:endParaRPr lang="en-US" altLang="ja-JP" kern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0" y="3424608"/>
            <a:ext cx="21686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996" lvl="1"/>
            <a:r>
              <a:rPr lang="ja-JP" altLang="en-US" sz="900" kern="0" smtClean="0"/>
              <a:t>ファイル管理</a:t>
            </a:r>
            <a:endParaRPr lang="ja-JP" altLang="en-US" sz="900" kern="0"/>
          </a:p>
        </p:txBody>
      </p:sp>
    </p:spTree>
    <p:extLst>
      <p:ext uri="{BB962C8B-B14F-4D97-AF65-F5344CB8AC3E}">
        <p14:creationId xmlns:p14="http://schemas.microsoft.com/office/powerpoint/2010/main" val="127409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Ⅰ.1st</a:t>
            </a:r>
            <a:r>
              <a:rPr lang="ja-JP" altLang="en-US"/>
              <a:t>モデル</a:t>
            </a:r>
            <a:r>
              <a:rPr lang="ja-JP" altLang="en-US" smtClean="0"/>
              <a:t>概要 </a:t>
            </a:r>
            <a:r>
              <a:rPr lang="en-US" altLang="ja-JP"/>
              <a:t>/ </a:t>
            </a:r>
            <a:r>
              <a:rPr lang="en-US" altLang="ja-JP" smtClean="0"/>
              <a:t>3.</a:t>
            </a:r>
            <a:r>
              <a:rPr lang="ja-JP" altLang="en-US" smtClean="0"/>
              <a:t>ユーザー一覧</a:t>
            </a:r>
            <a:r>
              <a:rPr lang="en-US" altLang="ja-JP" smtClean="0"/>
              <a:t>(3/3</a:t>
            </a:r>
            <a:r>
              <a:rPr lang="en-US" altLang="ja-JP"/>
              <a:t>)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6245133"/>
              </p:ext>
            </p:extLst>
          </p:nvPr>
        </p:nvGraphicFramePr>
        <p:xfrm>
          <a:off x="239351" y="2386672"/>
          <a:ext cx="10806135" cy="4045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4139">
                  <a:extLst>
                    <a:ext uri="{9D8B030D-6E8A-4147-A177-3AD203B41FA5}">
                      <a16:colId xmlns:a16="http://schemas.microsoft.com/office/drawing/2014/main" val="2652813958"/>
                    </a:ext>
                  </a:extLst>
                </a:gridCol>
                <a:gridCol w="2149745">
                  <a:extLst>
                    <a:ext uri="{9D8B030D-6E8A-4147-A177-3AD203B41FA5}">
                      <a16:colId xmlns:a16="http://schemas.microsoft.com/office/drawing/2014/main" val="122784277"/>
                    </a:ext>
                  </a:extLst>
                </a:gridCol>
                <a:gridCol w="2141371">
                  <a:extLst>
                    <a:ext uri="{9D8B030D-6E8A-4147-A177-3AD203B41FA5}">
                      <a16:colId xmlns:a16="http://schemas.microsoft.com/office/drawing/2014/main" val="2384290162"/>
                    </a:ext>
                  </a:extLst>
                </a:gridCol>
                <a:gridCol w="4330880">
                  <a:extLst>
                    <a:ext uri="{9D8B030D-6E8A-4147-A177-3AD203B41FA5}">
                      <a16:colId xmlns:a16="http://schemas.microsoft.com/office/drawing/2014/main" val="3241799985"/>
                    </a:ext>
                  </a:extLst>
                </a:gridCol>
              </a:tblGrid>
              <a:tr h="24577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ITA</a:t>
                      </a:r>
                      <a:endParaRPr lang="en-US" sz="1200" b="1" i="1" u="none" strike="noStrike" dirty="0">
                        <a:solidFill>
                          <a:schemeClr val="bg1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AWS</a:t>
                      </a:r>
                      <a:endParaRPr lang="en-US" sz="1200" b="1" i="1" u="none" strike="noStrike">
                        <a:solidFill>
                          <a:schemeClr val="bg1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想定業務</a:t>
                      </a:r>
                      <a:endParaRPr lang="ja-JP" altLang="en-US" sz="1200" b="1" i="1" u="none" strike="noStrike" dirty="0">
                        <a:solidFill>
                          <a:schemeClr val="bg1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278198"/>
                  </a:ext>
                </a:extLst>
              </a:tr>
              <a:tr h="245776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ユーザー名</a:t>
                      </a:r>
                      <a:endParaRPr lang="en-US" altLang="ja-JP" sz="1200" b="1" i="1" u="none" strike="noStrike">
                        <a:solidFill>
                          <a:schemeClr val="bg1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ログイン</a:t>
                      </a:r>
                      <a:r>
                        <a:rPr lang="en-US" altLang="ja-JP" sz="12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en-US" altLang="ja-JP" sz="1200" b="1" i="1" u="none" strike="noStrike" dirty="0">
                        <a:solidFill>
                          <a:schemeClr val="bg1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IAM</a:t>
                      </a:r>
                      <a:r>
                        <a:rPr lang="ja-JP" altLang="en-US" sz="12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ユーザー名</a:t>
                      </a:r>
                      <a:endParaRPr lang="en-US" altLang="ja-JP" sz="1200" b="1" i="1" u="none" strike="noStrike" dirty="0">
                        <a:solidFill>
                          <a:schemeClr val="bg1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879215"/>
                  </a:ext>
                </a:extLst>
              </a:tr>
              <a:tr h="1154464">
                <a:tc>
                  <a:txBody>
                    <a:bodyPr/>
                    <a:lstStyle/>
                    <a:p>
                      <a:pPr marL="36000" algn="l" fontAlgn="ctr"/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</a:t>
                      </a:r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管理者</a:t>
                      </a:r>
                      <a:endParaRPr kumimoji="1" lang="ja-JP" altLang="en-US" sz="14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defTabSz="914400" rtl="0" eaLnBrk="1" fontAlgn="ctr" latinLnBrk="0" hangingPunct="1"/>
                      <a:r>
                        <a:rPr kumimoji="1" 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1st-aws-admin</a:t>
                      </a:r>
                      <a:endParaRPr kumimoji="1" lang="en-US" sz="14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1st-aws-admin</a:t>
                      </a:r>
                      <a:endParaRPr kumimoji="1" lang="ja-JP" alt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・</a:t>
                      </a:r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</a:t>
                      </a:r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環境の管理</a:t>
                      </a:r>
                      <a:endParaRPr kumimoji="1" lang="en-US" altLang="ja-JP" sz="1400" u="none" strike="noStrike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00" algn="l" fontAlgn="ctr"/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・インフラユーザーの管理</a:t>
                      </a:r>
                      <a:endParaRPr kumimoji="1" lang="en-US" altLang="ja-JP" sz="1400" u="none" strike="noStrike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00" algn="l" fontAlgn="ctr"/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・</a:t>
                      </a:r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IAM</a:t>
                      </a:r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ロールの管理</a:t>
                      </a:r>
                      <a:endParaRPr kumimoji="1" lang="en-US" altLang="ja-JP" sz="1400" u="none" strike="noStrike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7817"/>
                  </a:ext>
                </a:extLst>
              </a:tr>
              <a:tr h="379183">
                <a:tc>
                  <a:txBody>
                    <a:bodyPr/>
                    <a:lstStyle/>
                    <a:p>
                      <a:pPr marL="36000" algn="l" fontAlgn="ctr"/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</a:t>
                      </a:r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管理者</a:t>
                      </a:r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サブ</a:t>
                      </a:r>
                      <a:endParaRPr kumimoji="1" lang="ja-JP" altLang="en-US" sz="14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defTabSz="914400" rtl="0" eaLnBrk="1" fontAlgn="ctr" latinLnBrk="0" hangingPunct="1"/>
                      <a:r>
                        <a:rPr kumimoji="1" 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1st-aws-admin-sub</a:t>
                      </a:r>
                      <a:endParaRPr kumimoji="1" lang="en-US" sz="14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1st-aws-admin-sub</a:t>
                      </a:r>
                      <a:endParaRPr kumimoji="1" lang="ja-JP" altLang="en-US" sz="14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同上</a:t>
                      </a:r>
                      <a:endParaRPr kumimoji="1" lang="ja-JP" alt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702884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marL="36000" algn="l" fontAlgn="ctr"/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インフラ管理者</a:t>
                      </a:r>
                      <a:endParaRPr kumimoji="1" lang="en-US" altLang="ja-JP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1st-infra-admin</a:t>
                      </a:r>
                      <a:endParaRPr kumimoji="1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1st-infra-admin</a:t>
                      </a:r>
                      <a:endParaRPr kumimoji="1" lang="ja-JP" altLang="en-US" sz="1400" u="none" strike="noStrike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・オートスケール</a:t>
                      </a:r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システムの構築</a:t>
                      </a:r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管理</a:t>
                      </a:r>
                      <a:endParaRPr kumimoji="1" lang="en-US" altLang="ja-JP" sz="1400" u="none" strike="noStrike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00" algn="l" fontAlgn="ctr"/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・セキュリティ付帯機能の構築</a:t>
                      </a:r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管理</a:t>
                      </a:r>
                      <a:endParaRPr kumimoji="1" lang="en-US" altLang="ja-JP" sz="1400" u="none" strike="noStrike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00" algn="l" fontAlgn="ctr"/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・</a:t>
                      </a:r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サーバに</a:t>
                      </a:r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Playbook</a:t>
                      </a:r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実行</a:t>
                      </a:r>
                      <a:endParaRPr kumimoji="1" lang="ja-JP" alt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81142"/>
                  </a:ext>
                </a:extLst>
              </a:tr>
              <a:tr h="379183">
                <a:tc>
                  <a:txBody>
                    <a:bodyPr/>
                    <a:lstStyle/>
                    <a:p>
                      <a:pPr marL="36000" algn="l" defTabSz="914400" rtl="0" eaLnBrk="1" fontAlgn="ctr" latinLnBrk="0" hangingPunct="1"/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インフラ管理者</a:t>
                      </a:r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サブ</a:t>
                      </a:r>
                      <a:endParaRPr kumimoji="1" lang="en-US" altLang="ja-JP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defTabSz="914400" rtl="0" eaLnBrk="1" fontAlgn="ctr" latinLnBrk="0" hangingPunct="1"/>
                      <a:r>
                        <a:rPr kumimoji="1" 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1st-infra-admin-sub</a:t>
                      </a:r>
                      <a:endParaRPr kumimoji="1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1st-infra-admin-sub</a:t>
                      </a:r>
                      <a:endParaRPr kumimoji="1" lang="ja-JP" altLang="en-US" sz="1400" u="none" strike="noStrike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defTabSz="914400" rtl="0" eaLnBrk="1" fontAlgn="ctr" latinLnBrk="0" hangingPunct="1"/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同上</a:t>
                      </a:r>
                      <a:endParaRPr kumimoji="1" lang="ja-JP" alt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054531"/>
                  </a:ext>
                </a:extLst>
              </a:tr>
              <a:tr h="613696">
                <a:tc>
                  <a:txBody>
                    <a:bodyPr/>
                    <a:lstStyle/>
                    <a:p>
                      <a:pPr marL="36000" algn="l" defTabSz="914400" rtl="0" eaLnBrk="1" fontAlgn="ctr" latinLnBrk="0" hangingPunct="1"/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インフラメンバー</a:t>
                      </a:r>
                      <a:endParaRPr kumimoji="1" lang="en-US" altLang="ja-JP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defTabSz="914400" rtl="0" eaLnBrk="1" fontAlgn="ctr" latinLnBrk="0" hangingPunct="1"/>
                      <a:r>
                        <a:rPr kumimoji="1" 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1st-infra-member</a:t>
                      </a:r>
                      <a:endParaRPr kumimoji="1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1st-infra-member</a:t>
                      </a:r>
                      <a:endParaRPr kumimoji="1" lang="ja-JP" altLang="en-US" sz="1400" u="none" strike="noStrike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defTabSz="914400" rtl="0" eaLnBrk="1" fontAlgn="ctr" latinLnBrk="0" hangingPunct="1"/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・システムのモニタリング</a:t>
                      </a:r>
                      <a:endParaRPr kumimoji="1" lang="ja-JP" alt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507426"/>
                  </a:ext>
                </a:extLst>
              </a:tr>
              <a:tr h="379183">
                <a:tc>
                  <a:txBody>
                    <a:bodyPr/>
                    <a:lstStyle/>
                    <a:p>
                      <a:pPr marL="36000" algn="l" defTabSz="914400" rtl="0" eaLnBrk="1" fontAlgn="ctr" latinLnBrk="0" hangingPunct="1"/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インフラメンバー</a:t>
                      </a:r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サブ</a:t>
                      </a:r>
                      <a:endParaRPr kumimoji="1" lang="en-US" altLang="ja-JP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defTabSz="914400" rtl="0" eaLnBrk="1" fontAlgn="ctr" latinLnBrk="0" hangingPunct="1"/>
                      <a:r>
                        <a:rPr kumimoji="1" 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1st-infra-member-sub</a:t>
                      </a:r>
                      <a:endParaRPr kumimoji="1"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1st-infra-member-sub</a:t>
                      </a:r>
                      <a:endParaRPr kumimoji="1" lang="ja-JP" altLang="en-US" sz="1400" u="none" strike="noStrike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defTabSz="914400" rtl="0" eaLnBrk="1" fontAlgn="ctr" latinLnBrk="0" hangingPunct="1"/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同上</a:t>
                      </a:r>
                      <a:endParaRPr kumimoji="1" lang="ja-JP" alt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820102"/>
                  </a:ext>
                </a:extLst>
              </a:tr>
            </a:tbl>
          </a:graphicData>
        </a:graphic>
      </p:graphicFrame>
      <p:sp>
        <p:nvSpPr>
          <p:cNvPr id="6" name="コンテンツ プレースホルダー 2"/>
          <p:cNvSpPr txBox="1">
            <a:spLocks/>
          </p:cNvSpPr>
          <p:nvPr/>
        </p:nvSpPr>
        <p:spPr bwMode="gray">
          <a:xfrm>
            <a:off x="152584" y="2150273"/>
            <a:ext cx="1845722" cy="28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marL="0" indent="0">
              <a:buNone/>
            </a:pPr>
            <a:r>
              <a:rPr lang="ja-JP" altLang="en-US" sz="1050" kern="0" smtClean="0"/>
              <a:t>実行ユーザー一覧</a:t>
            </a:r>
            <a:endParaRPr lang="en-US" altLang="ja-JP" sz="1050" kern="0" dirty="0" smtClean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 bwMode="gray">
          <a:xfrm>
            <a:off x="123226" y="764629"/>
            <a:ext cx="11771836" cy="13856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sz="1600" kern="0" smtClean="0"/>
              <a:t>実行ユーザー一覧</a:t>
            </a:r>
            <a:endParaRPr lang="en-US" altLang="ja-JP" sz="1600" kern="0" smtClean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1400" kern="0" smtClean="0"/>
              <a:t>実行ユーザーは「</a:t>
            </a:r>
            <a:r>
              <a:rPr lang="en-US" altLang="ja-JP" sz="1400" kern="0" smtClean="0"/>
              <a:t>AWS</a:t>
            </a:r>
            <a:r>
              <a:rPr lang="ja-JP" altLang="en-US" sz="1400" kern="0" smtClean="0"/>
              <a:t>管理者」「インフラ管理者」「インフラメンバー」を指す。</a:t>
            </a:r>
            <a:endParaRPr lang="en-US" altLang="ja-JP" sz="1400" kern="0" smtClean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1400" kern="0" smtClean="0"/>
              <a:t>以下のユーザーは、</a:t>
            </a:r>
            <a:r>
              <a:rPr lang="en-US" altLang="ja-JP" sz="1400" kern="0" smtClean="0"/>
              <a:t>Conductor</a:t>
            </a:r>
            <a:r>
              <a:rPr lang="ja-JP" altLang="en-US" sz="1400" kern="0" smtClean="0"/>
              <a:t>を実行することで</a:t>
            </a:r>
            <a:r>
              <a:rPr lang="en-US" altLang="ja-JP" sz="1400" kern="0" smtClean="0"/>
              <a:t>ITA</a:t>
            </a:r>
            <a:r>
              <a:rPr lang="ja-JP" altLang="en-US" sz="1400" kern="0" smtClean="0"/>
              <a:t>と</a:t>
            </a:r>
            <a:r>
              <a:rPr lang="en-US" altLang="ja-JP" sz="1400" kern="0" smtClean="0"/>
              <a:t>AWS</a:t>
            </a:r>
            <a:r>
              <a:rPr lang="ja-JP" altLang="en-US" sz="1400" kern="0" smtClean="0"/>
              <a:t>に作成する。</a:t>
            </a:r>
            <a:r>
              <a:rPr lang="en-US" altLang="ja-JP" sz="1100" kern="0" smtClean="0"/>
              <a:t>(</a:t>
            </a:r>
            <a:r>
              <a:rPr lang="ja-JP" altLang="en-US" sz="1100" kern="0" smtClean="0"/>
              <a:t>参考</a:t>
            </a:r>
            <a:r>
              <a:rPr lang="en-US" altLang="ja-JP" sz="1100" kern="0" smtClean="0"/>
              <a:t>:</a:t>
            </a:r>
            <a:r>
              <a:rPr lang="ja-JP" altLang="en-US" sz="1100" kern="0" smtClean="0"/>
              <a:t>「</a:t>
            </a:r>
            <a:r>
              <a:rPr lang="en-US" altLang="ja-JP" sz="1100" smtClean="0"/>
              <a:t>Ⅴ.Conductor / 2.</a:t>
            </a:r>
            <a:r>
              <a:rPr lang="ja-JP" altLang="en-US" sz="1100" smtClean="0"/>
              <a:t>クラス一覧」</a:t>
            </a:r>
            <a:r>
              <a:rPr lang="en-US" altLang="ja-JP" sz="1100" smtClean="0"/>
              <a:t>)</a:t>
            </a:r>
            <a:endParaRPr lang="en-US" altLang="ja-JP" sz="1400" kern="0" smtClean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1400" kern="0" smtClean="0"/>
              <a:t>ユーザー名、ログイン</a:t>
            </a:r>
            <a:r>
              <a:rPr lang="en-US" altLang="ja-JP" sz="1400" kern="0" smtClean="0"/>
              <a:t>ID</a:t>
            </a:r>
            <a:r>
              <a:rPr lang="ja-JP" altLang="en-US" sz="1400" kern="0" smtClean="0"/>
              <a:t>、</a:t>
            </a:r>
            <a:r>
              <a:rPr lang="en-US" altLang="ja-JP" sz="1400" kern="0" smtClean="0"/>
              <a:t>IAM</a:t>
            </a:r>
            <a:r>
              <a:rPr lang="ja-JP" altLang="en-US" sz="1400" kern="0" smtClean="0"/>
              <a:t>ユーザー名は変更可能。</a:t>
            </a:r>
            <a:r>
              <a:rPr lang="en-US" altLang="ja-JP" sz="1100" kern="0" smtClean="0"/>
              <a:t>(</a:t>
            </a:r>
            <a:r>
              <a:rPr lang="ja-JP" altLang="en-US" sz="1100" kern="0" smtClean="0"/>
              <a:t>「ユーザーリスト管理」の各メニューで変更</a:t>
            </a:r>
            <a:r>
              <a:rPr lang="en-US" altLang="ja-JP" sz="1100" kern="0" smtClean="0"/>
              <a:t>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1100" kern="0" smtClean="0"/>
              <a:t>ITA</a:t>
            </a:r>
            <a:r>
              <a:rPr lang="ja-JP" altLang="en-US" sz="1100" kern="0" smtClean="0"/>
              <a:t>ユーザーの初回ログイン</a:t>
            </a:r>
            <a:r>
              <a:rPr lang="en-US" altLang="ja-JP" sz="1100" kern="0" smtClean="0"/>
              <a:t>PW: “password”, IAM</a:t>
            </a:r>
            <a:r>
              <a:rPr lang="ja-JP" altLang="en-US" sz="1100" kern="0" smtClean="0"/>
              <a:t>ユーザーの初回ログイン</a:t>
            </a:r>
            <a:r>
              <a:rPr lang="en-US" altLang="ja-JP" sz="1100" kern="0" smtClean="0"/>
              <a:t>PW: “Password!”</a:t>
            </a:r>
            <a:endParaRPr lang="en-US" altLang="ja-JP" sz="1100" kern="0"/>
          </a:p>
        </p:txBody>
      </p:sp>
    </p:spTree>
    <p:extLst>
      <p:ext uri="{BB962C8B-B14F-4D97-AF65-F5344CB8AC3E}">
        <p14:creationId xmlns:p14="http://schemas.microsoft.com/office/powerpoint/2010/main" val="64258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5" y="2578202"/>
            <a:ext cx="11337732" cy="16621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10.Web</a:t>
            </a:r>
            <a:r>
              <a:rPr lang="ja-JP" altLang="en-US"/>
              <a:t>サーバへ</a:t>
            </a:r>
            <a:r>
              <a:rPr lang="en-US" altLang="ja-JP"/>
              <a:t>Playbook</a:t>
            </a:r>
            <a:r>
              <a:rPr lang="ja-JP" altLang="en-US"/>
              <a:t>実行</a:t>
            </a:r>
            <a:r>
              <a:rPr lang="en-US" altLang="ja-JP" smtClean="0"/>
              <a:t>(2/5</a:t>
            </a:r>
            <a:r>
              <a:rPr lang="en-US" altLang="ja-JP"/>
              <a:t>)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 bwMode="auto">
          <a:xfrm>
            <a:off x="2207461" y="3081371"/>
            <a:ext cx="2304320" cy="28894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 bwMode="gray">
          <a:xfrm>
            <a:off x="162154" y="943758"/>
            <a:ext cx="9865370" cy="127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sz="1800" kern="0" smtClean="0"/>
              <a:t>ファイル管理の画像ファイルを変更</a:t>
            </a:r>
          </a:p>
          <a:p>
            <a:pPr lvl="1"/>
            <a:r>
              <a:rPr lang="ja-JP" altLang="en-US" kern="0" smtClean="0"/>
              <a:t>「</a:t>
            </a:r>
            <a:r>
              <a:rPr lang="en-US" altLang="ja-JP" kern="0" smtClean="0"/>
              <a:t>Ansible</a:t>
            </a:r>
            <a:r>
              <a:rPr lang="ja-JP" altLang="en-US" kern="0"/>
              <a:t>共通</a:t>
            </a:r>
            <a:r>
              <a:rPr lang="ja-JP" altLang="en-US" kern="0" smtClean="0"/>
              <a:t>」</a:t>
            </a:r>
            <a:r>
              <a:rPr lang="en-US" altLang="ja-JP" kern="0" smtClean="0"/>
              <a:t>&gt;</a:t>
            </a:r>
            <a:r>
              <a:rPr lang="ja-JP" altLang="en-US" kern="0" smtClean="0"/>
              <a:t>「ファイル管理」へ移動する。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「</a:t>
            </a:r>
            <a:r>
              <a:rPr lang="en-US" altLang="ja-JP"/>
              <a:t>CPF_IMAGE_FILE</a:t>
            </a:r>
            <a:r>
              <a:rPr lang="ja-JP" altLang="en-US" kern="0" smtClean="0"/>
              <a:t>」の画像ファイルを任意の画像ファイル</a:t>
            </a:r>
            <a:r>
              <a:rPr lang="en-US" altLang="ja-JP" kern="0" smtClean="0"/>
              <a:t>(.png, .jpg)</a:t>
            </a:r>
            <a:r>
              <a:rPr lang="ja-JP" altLang="en-US" kern="0" smtClean="0"/>
              <a:t>に変更する。</a:t>
            </a:r>
            <a:r>
              <a:rPr lang="en-US" altLang="ja-JP" sz="1200" kern="0" smtClean="0"/>
              <a:t>(</a:t>
            </a:r>
            <a:r>
              <a:rPr lang="ja-JP" altLang="en-US" sz="1200" kern="0" smtClean="0"/>
              <a:t>そのままでも可</a:t>
            </a:r>
            <a:r>
              <a:rPr lang="en-US" altLang="ja-JP" sz="1200" kern="0" smtClean="0"/>
              <a:t>)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96043" y="2390863"/>
            <a:ext cx="21686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996" lvl="1"/>
            <a:r>
              <a:rPr lang="ja-JP" altLang="en-US" sz="900" kern="0" smtClean="0"/>
              <a:t>ファイル管理</a:t>
            </a:r>
            <a:endParaRPr lang="ja-JP" altLang="en-US" sz="900" kern="0"/>
          </a:p>
        </p:txBody>
      </p:sp>
    </p:spTree>
    <p:extLst>
      <p:ext uri="{BB962C8B-B14F-4D97-AF65-F5344CB8AC3E}">
        <p14:creationId xmlns:p14="http://schemas.microsoft.com/office/powerpoint/2010/main" val="11645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90" y="2535297"/>
            <a:ext cx="5080224" cy="13001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0" y="2525970"/>
            <a:ext cx="6129013" cy="3067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10.Web</a:t>
            </a:r>
            <a:r>
              <a:rPr lang="ja-JP" altLang="en-US"/>
              <a:t>サーバへ</a:t>
            </a:r>
            <a:r>
              <a:rPr lang="en-US" altLang="ja-JP"/>
              <a:t>Playbook</a:t>
            </a:r>
            <a:r>
              <a:rPr lang="ja-JP" altLang="en-US"/>
              <a:t>実行</a:t>
            </a:r>
            <a:r>
              <a:rPr lang="en-US" altLang="ja-JP" smtClean="0"/>
              <a:t>(3/5</a:t>
            </a:r>
            <a:r>
              <a:rPr lang="en-US" altLang="ja-JP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0" y="836712"/>
            <a:ext cx="11713301" cy="1656158"/>
          </a:xfrm>
        </p:spPr>
        <p:txBody>
          <a:bodyPr/>
          <a:lstStyle/>
          <a:p>
            <a:r>
              <a:rPr lang="en-US" altLang="ja-JP" smtClean="0"/>
              <a:t>Conductor</a:t>
            </a:r>
            <a:r>
              <a:rPr lang="ja-JP" altLang="en-US" smtClean="0"/>
              <a:t>実行</a:t>
            </a:r>
            <a:r>
              <a:rPr lang="en-US" altLang="ja-JP" smtClean="0"/>
              <a:t>(1/3)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「</a:t>
            </a:r>
            <a:r>
              <a:rPr lang="en-US" altLang="ja-JP" dirty="0" smtClean="0"/>
              <a:t>Conductor</a:t>
            </a:r>
            <a:r>
              <a:rPr lang="ja-JP" altLang="en-US" dirty="0" smtClean="0"/>
              <a:t>」</a:t>
            </a:r>
            <a:r>
              <a:rPr lang="ja-JP" altLang="en-US" dirty="0"/>
              <a:t>＞</a:t>
            </a:r>
            <a:r>
              <a:rPr lang="ja-JP" altLang="en-US" dirty="0" smtClean="0"/>
              <a:t>「</a:t>
            </a:r>
            <a:r>
              <a:rPr lang="en-US" altLang="ja-JP" dirty="0" smtClean="0"/>
              <a:t>Conductor</a:t>
            </a:r>
            <a:r>
              <a:rPr lang="ja-JP" altLang="en-US" dirty="0" smtClean="0"/>
              <a:t>作業</a:t>
            </a:r>
            <a:r>
              <a:rPr lang="ja-JP" altLang="en-US"/>
              <a:t>実行</a:t>
            </a:r>
            <a:r>
              <a:rPr lang="ja-JP" altLang="en-US" smtClean="0"/>
              <a:t>」へ移動する。</a:t>
            </a:r>
            <a:endParaRPr lang="en-US" altLang="ja-JP" smtClean="0"/>
          </a:p>
          <a:p>
            <a:pPr lvl="1"/>
            <a:r>
              <a:rPr lang="ja-JP" altLang="en-US" smtClean="0"/>
              <a:t>「</a:t>
            </a:r>
            <a:r>
              <a:rPr lang="en-US" altLang="ja-JP" dirty="0" smtClean="0"/>
              <a:t>Conductor[</a:t>
            </a:r>
            <a:r>
              <a:rPr lang="ja-JP" altLang="en-US" dirty="0"/>
              <a:t>一覧</a:t>
            </a:r>
            <a:r>
              <a:rPr lang="en-US" altLang="ja-JP" dirty="0"/>
              <a:t>]</a:t>
            </a:r>
            <a:r>
              <a:rPr lang="ja-JP" altLang="en-US" dirty="0"/>
              <a:t>」</a:t>
            </a:r>
            <a:r>
              <a:rPr lang="ja-JP" altLang="en-US"/>
              <a:t>の</a:t>
            </a:r>
            <a:r>
              <a:rPr lang="ja-JP" altLang="en-US" smtClean="0"/>
              <a:t>「</a:t>
            </a:r>
            <a:r>
              <a:rPr lang="ja-JP" altLang="en-US" dirty="0"/>
              <a:t>オートスケール</a:t>
            </a:r>
            <a:r>
              <a:rPr lang="en-US" altLang="ja-JP" dirty="0"/>
              <a:t>Web</a:t>
            </a:r>
            <a:r>
              <a:rPr lang="ja-JP" altLang="en-US" dirty="0"/>
              <a:t>サーバへ</a:t>
            </a:r>
            <a:r>
              <a:rPr lang="en-US" altLang="ja-JP" dirty="0"/>
              <a:t>Playbook</a:t>
            </a:r>
            <a:r>
              <a:rPr lang="ja-JP" altLang="en-US" dirty="0"/>
              <a:t>実行</a:t>
            </a:r>
            <a:r>
              <a:rPr lang="ja-JP" altLang="en-US" smtClean="0"/>
              <a:t>」</a:t>
            </a:r>
            <a:r>
              <a:rPr lang="ja-JP" altLang="en-US"/>
              <a:t>を</a:t>
            </a:r>
            <a:r>
              <a:rPr lang="ja-JP" altLang="en-US" smtClean="0"/>
              <a:t>選択する。</a:t>
            </a:r>
            <a:endParaRPr lang="en-US" altLang="ja-JP" smtClean="0"/>
          </a:p>
          <a:p>
            <a:pPr lvl="1"/>
            <a:r>
              <a:rPr lang="ja-JP" altLang="en-US" smtClean="0"/>
              <a:t>「</a:t>
            </a:r>
            <a:r>
              <a:rPr lang="ja-JP" altLang="en-US" dirty="0"/>
              <a:t>オペレーション</a:t>
            </a:r>
            <a:r>
              <a:rPr lang="en-US" altLang="ja-JP" dirty="0"/>
              <a:t>[</a:t>
            </a:r>
            <a:r>
              <a:rPr lang="ja-JP" altLang="en-US" dirty="0"/>
              <a:t>一覧</a:t>
            </a:r>
            <a:r>
              <a:rPr lang="en-US" altLang="ja-JP" dirty="0"/>
              <a:t>]</a:t>
            </a:r>
            <a:r>
              <a:rPr lang="ja-JP" altLang="en-US"/>
              <a:t>」</a:t>
            </a:r>
            <a:r>
              <a:rPr lang="ja-JP" altLang="en-US" smtClean="0"/>
              <a:t>から「環境</a:t>
            </a:r>
            <a:r>
              <a:rPr lang="en-US" altLang="ja-JP" smtClean="0"/>
              <a:t>A(1st</a:t>
            </a:r>
            <a:r>
              <a:rPr lang="ja-JP" altLang="en-US" smtClean="0"/>
              <a:t>モデル</a:t>
            </a:r>
            <a:r>
              <a:rPr lang="en-US" altLang="ja-JP" smtClean="0"/>
              <a:t>)</a:t>
            </a:r>
            <a:r>
              <a:rPr lang="ja-JP" altLang="en-US" smtClean="0"/>
              <a:t>」を選択する。</a:t>
            </a:r>
            <a:endParaRPr lang="en-US" altLang="ja-JP" dirty="0"/>
          </a:p>
        </p:txBody>
      </p:sp>
      <p:sp>
        <p:nvSpPr>
          <p:cNvPr id="9" name="正方形/長方形 8"/>
          <p:cNvSpPr/>
          <p:nvPr/>
        </p:nvSpPr>
        <p:spPr bwMode="auto">
          <a:xfrm>
            <a:off x="506277" y="4509150"/>
            <a:ext cx="5971516" cy="3001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2" name="円形吹き出し 11"/>
          <p:cNvSpPr/>
          <p:nvPr/>
        </p:nvSpPr>
        <p:spPr bwMode="auto">
          <a:xfrm>
            <a:off x="6672110" y="4142670"/>
            <a:ext cx="432000" cy="432000"/>
          </a:xfrm>
          <a:prstGeom prst="wedgeEllipseCallout">
            <a:avLst>
              <a:gd name="adj1" fmla="val -92162"/>
              <a:gd name="adj2" fmla="val -36210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①</a:t>
            </a:r>
          </a:p>
        </p:txBody>
      </p:sp>
      <p:sp>
        <p:nvSpPr>
          <p:cNvPr id="17" name="正方形/長方形 16"/>
          <p:cNvSpPr/>
          <p:nvPr/>
        </p:nvSpPr>
        <p:spPr bwMode="auto">
          <a:xfrm>
            <a:off x="6888110" y="3317405"/>
            <a:ext cx="4175100" cy="18516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8" name="円形吹き出し 17"/>
          <p:cNvSpPr/>
          <p:nvPr/>
        </p:nvSpPr>
        <p:spPr bwMode="auto">
          <a:xfrm>
            <a:off x="9840520" y="3502569"/>
            <a:ext cx="432000" cy="432000"/>
          </a:xfrm>
          <a:prstGeom prst="wedgeEllipseCallout">
            <a:avLst>
              <a:gd name="adj1" fmla="val -90586"/>
              <a:gd name="adj2" fmla="val -44655"/>
            </a:avLst>
          </a:prstGeom>
          <a:solidFill>
            <a:schemeClr val="accent2">
              <a:lumMod val="60000"/>
              <a:lumOff val="40000"/>
            </a:schemeClr>
          </a:solidFill>
          <a:ln w="28575"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144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latin typeface="+mn-ea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1491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0" y="1694057"/>
            <a:ext cx="8289910" cy="454333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10.Web</a:t>
            </a:r>
            <a:r>
              <a:rPr lang="ja-JP" altLang="en-US"/>
              <a:t>サーバへ</a:t>
            </a:r>
            <a:r>
              <a:rPr lang="en-US" altLang="ja-JP"/>
              <a:t>Playbook</a:t>
            </a:r>
            <a:r>
              <a:rPr lang="ja-JP" altLang="en-US"/>
              <a:t>実行</a:t>
            </a:r>
            <a:r>
              <a:rPr lang="en-US" altLang="ja-JP" smtClean="0"/>
              <a:t>(4/5</a:t>
            </a:r>
            <a:r>
              <a:rPr lang="en-US" altLang="ja-JP"/>
              <a:t>)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 bwMode="auto">
          <a:xfrm>
            <a:off x="733395" y="6111862"/>
            <a:ext cx="576080" cy="12552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 bwMode="gray">
          <a:xfrm>
            <a:off x="335201" y="836640"/>
            <a:ext cx="9289289" cy="769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en-US" altLang="ja-JP" kern="0" smtClean="0"/>
              <a:t>Conductor</a:t>
            </a:r>
            <a:r>
              <a:rPr lang="ja-JP" altLang="en-US" kern="0" smtClean="0"/>
              <a:t>実行</a:t>
            </a:r>
            <a:r>
              <a:rPr lang="en-US" altLang="ja-JP" kern="0" smtClean="0"/>
              <a:t>(2/3)</a:t>
            </a:r>
            <a:endParaRPr lang="ja-JP" altLang="en-US" kern="0" smtClean="0"/>
          </a:p>
          <a:p>
            <a:pPr lvl="1"/>
            <a:r>
              <a:rPr lang="ja-JP" altLang="en-US" kern="0" smtClean="0"/>
              <a:t>画面下部の実行</a:t>
            </a:r>
            <a:r>
              <a:rPr lang="ja-JP" altLang="en-US" kern="0"/>
              <a:t>ボタン</a:t>
            </a:r>
            <a:r>
              <a:rPr lang="ja-JP" altLang="en-US" kern="0" smtClean="0"/>
              <a:t>を押下する。</a:t>
            </a:r>
            <a:endParaRPr lang="ja-JP" altLang="en-US" kern="0"/>
          </a:p>
        </p:txBody>
      </p:sp>
    </p:spTree>
    <p:extLst>
      <p:ext uri="{BB962C8B-B14F-4D97-AF65-F5344CB8AC3E}">
        <p14:creationId xmlns:p14="http://schemas.microsoft.com/office/powerpoint/2010/main" val="186789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91" y="1459314"/>
            <a:ext cx="6552910" cy="338795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10.Web</a:t>
            </a:r>
            <a:r>
              <a:rPr lang="ja-JP" altLang="en-US"/>
              <a:t>サーバへ</a:t>
            </a:r>
            <a:r>
              <a:rPr lang="en-US" altLang="ja-JP"/>
              <a:t>Playbook</a:t>
            </a:r>
            <a:r>
              <a:rPr lang="ja-JP" altLang="en-US"/>
              <a:t>実行</a:t>
            </a:r>
            <a:r>
              <a:rPr lang="en-US" altLang="ja-JP" smtClean="0"/>
              <a:t>(5/5</a:t>
            </a:r>
            <a:r>
              <a:rPr lang="en-US" altLang="ja-JP"/>
              <a:t>)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 bwMode="auto">
          <a:xfrm>
            <a:off x="6745791" y="1857863"/>
            <a:ext cx="519026" cy="17677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 bwMode="gray">
          <a:xfrm>
            <a:off x="508940" y="5005543"/>
            <a:ext cx="10441450" cy="152199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kern="0" smtClean="0"/>
              <a:t>結果</a:t>
            </a:r>
            <a:r>
              <a:rPr lang="ja-JP" altLang="en-US" kern="0"/>
              <a:t>の</a:t>
            </a:r>
            <a:r>
              <a:rPr lang="ja-JP" altLang="en-US" kern="0" smtClean="0"/>
              <a:t>確認</a:t>
            </a:r>
          </a:p>
          <a:p>
            <a:pPr lvl="1"/>
            <a:r>
              <a:rPr lang="en-US" altLang="ja-JP" kern="0" smtClean="0"/>
              <a:t>AWS</a:t>
            </a:r>
            <a:r>
              <a:rPr lang="ja-JP" altLang="en-US" kern="0" smtClean="0"/>
              <a:t>管理コンソールで</a:t>
            </a:r>
            <a:r>
              <a:rPr lang="en-US" altLang="ja-JP" kern="0" smtClean="0"/>
              <a:t>ELB</a:t>
            </a:r>
            <a:r>
              <a:rPr lang="ja-JP" altLang="en-US" kern="0" smtClean="0"/>
              <a:t>の</a:t>
            </a:r>
            <a:r>
              <a:rPr lang="en-US" altLang="ja-JP" kern="0" smtClean="0"/>
              <a:t>DNS</a:t>
            </a:r>
            <a:r>
              <a:rPr lang="ja-JP" altLang="en-US" kern="0" smtClean="0"/>
              <a:t>名を確認する。</a:t>
            </a:r>
            <a:endParaRPr lang="en-US" altLang="ja-JP" kern="0" smtClean="0"/>
          </a:p>
          <a:p>
            <a:pPr marL="180000" lvl="1" indent="0">
              <a:buNone/>
            </a:pPr>
            <a:r>
              <a:rPr lang="en-US" altLang="ja-JP" kern="0" smtClean="0"/>
              <a:t>(Teams</a:t>
            </a:r>
            <a:r>
              <a:rPr lang="ja-JP" altLang="en-US" kern="0" smtClean="0"/>
              <a:t>通知機能を有効にしている場合は、オートスケール</a:t>
            </a:r>
            <a:r>
              <a:rPr lang="en-US" altLang="ja-JP" kern="0" smtClean="0"/>
              <a:t>Web</a:t>
            </a:r>
            <a:r>
              <a:rPr lang="ja-JP" altLang="en-US" kern="0" smtClean="0"/>
              <a:t>システム構築完了時に、</a:t>
            </a:r>
            <a:r>
              <a:rPr lang="en-US" altLang="ja-JP" kern="0" smtClean="0"/>
              <a:t>DNS</a:t>
            </a:r>
            <a:r>
              <a:rPr lang="ja-JP" altLang="en-US" kern="0" smtClean="0"/>
              <a:t>名が通知される</a:t>
            </a:r>
            <a:r>
              <a:rPr lang="en-US" altLang="ja-JP" kern="0" smtClean="0"/>
              <a:t>)</a:t>
            </a:r>
          </a:p>
          <a:p>
            <a:pPr lvl="1"/>
            <a:r>
              <a:rPr lang="ja-JP" altLang="en-US" kern="0"/>
              <a:t>ブラウザで</a:t>
            </a:r>
            <a:r>
              <a:rPr lang="en-US" altLang="ja-JP" kern="0"/>
              <a:t>ELB</a:t>
            </a:r>
            <a:r>
              <a:rPr lang="ja-JP" altLang="en-US" kern="0"/>
              <a:t> </a:t>
            </a:r>
            <a:r>
              <a:rPr lang="en-US" altLang="ja-JP" kern="0"/>
              <a:t>DNS</a:t>
            </a:r>
            <a:r>
              <a:rPr lang="ja-JP" altLang="en-US" kern="0"/>
              <a:t>名にアクセスする</a:t>
            </a:r>
            <a:r>
              <a:rPr lang="ja-JP" altLang="en-US" kern="0" smtClean="0"/>
              <a:t>。</a:t>
            </a:r>
            <a:endParaRPr lang="en-US" altLang="ja-JP" kern="0" smtClean="0"/>
          </a:p>
          <a:p>
            <a:pPr lvl="1"/>
            <a:r>
              <a:rPr lang="ja-JP" altLang="en-US" kern="0" smtClean="0"/>
              <a:t>「</a:t>
            </a:r>
            <a:r>
              <a:rPr lang="en-US" altLang="ja-JP"/>
              <a:t>Ⅲ.</a:t>
            </a:r>
            <a:r>
              <a:rPr lang="ja-JP" altLang="en-US"/>
              <a:t>システム構築・更新手順 </a:t>
            </a:r>
            <a:r>
              <a:rPr lang="en-US" altLang="ja-JP"/>
              <a:t>/ 10.Web</a:t>
            </a:r>
            <a:r>
              <a:rPr lang="ja-JP" altLang="en-US"/>
              <a:t>サーバへ</a:t>
            </a:r>
            <a:r>
              <a:rPr lang="en-US" altLang="ja-JP"/>
              <a:t>Playbook</a:t>
            </a:r>
            <a:r>
              <a:rPr lang="ja-JP" altLang="en-US"/>
              <a:t>実行</a:t>
            </a:r>
            <a:r>
              <a:rPr lang="en-US" altLang="ja-JP"/>
              <a:t>(2/5)</a:t>
            </a:r>
            <a:r>
              <a:rPr lang="ja-JP" altLang="en-US" kern="0" smtClean="0"/>
              <a:t>」で登録した</a:t>
            </a:r>
            <a:endParaRPr lang="en-US" altLang="ja-JP" kern="0" smtClean="0"/>
          </a:p>
          <a:p>
            <a:pPr marL="180000" lvl="1" indent="0">
              <a:buNone/>
            </a:pPr>
            <a:r>
              <a:rPr lang="ja-JP" altLang="en-US" kern="0" smtClean="0"/>
              <a:t>画像ファイルが表示されていることを確認する</a:t>
            </a:r>
            <a:endParaRPr lang="ja-JP" altLang="en-US" kern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 bwMode="gray">
          <a:xfrm>
            <a:off x="487601" y="769965"/>
            <a:ext cx="10130410" cy="792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en-US" altLang="ja-JP" kern="0" smtClean="0"/>
              <a:t>Conductor</a:t>
            </a:r>
            <a:r>
              <a:rPr lang="ja-JP" altLang="en-US" kern="0" smtClean="0"/>
              <a:t>実行</a:t>
            </a:r>
            <a:r>
              <a:rPr lang="en-US" altLang="ja-JP" kern="0" smtClean="0"/>
              <a:t>(3/3)</a:t>
            </a:r>
            <a:endParaRPr lang="ja-JP" altLang="en-US" kern="0" smtClean="0"/>
          </a:p>
          <a:p>
            <a:pPr lvl="1"/>
            <a:r>
              <a:rPr lang="ja-JP" altLang="en-US" kern="0" smtClean="0"/>
              <a:t> </a:t>
            </a:r>
            <a:r>
              <a:rPr lang="en-US" altLang="ja-JP" kern="0" smtClean="0"/>
              <a:t>Status</a:t>
            </a:r>
            <a:r>
              <a:rPr lang="ja-JP" altLang="en-US" kern="0" smtClean="0"/>
              <a:t>に「正常終了」が表示されていることを確認する。</a:t>
            </a:r>
            <a:endParaRPr lang="ja-JP" altLang="en-US" kern="0"/>
          </a:p>
        </p:txBody>
      </p:sp>
    </p:spTree>
    <p:extLst>
      <p:ext uri="{BB962C8B-B14F-4D97-AF65-F5344CB8AC3E}">
        <p14:creationId xmlns:p14="http://schemas.microsoft.com/office/powerpoint/2010/main" val="264190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Ⅳ.</a:t>
            </a:r>
            <a:r>
              <a:rPr lang="ja-JP" altLang="en-US"/>
              <a:t>システム削除</a:t>
            </a:r>
            <a:r>
              <a:rPr lang="ja-JP" altLang="en-US" smtClean="0"/>
              <a:t>手順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689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239184" y="3045073"/>
            <a:ext cx="11712000" cy="467239"/>
          </a:xfrm>
        </p:spPr>
        <p:txBody>
          <a:bodyPr/>
          <a:lstStyle/>
          <a:p>
            <a:r>
              <a:rPr lang="en-US" altLang="ja-JP"/>
              <a:t>Ⅳ.</a:t>
            </a:r>
            <a:r>
              <a:rPr lang="ja-JP" altLang="en-US"/>
              <a:t>システム削除</a:t>
            </a:r>
            <a:r>
              <a:rPr lang="ja-JP" altLang="en-US" smtClean="0"/>
              <a:t>手順</a:t>
            </a:r>
            <a:r>
              <a:rPr lang="en-US" altLang="ja-JP"/>
              <a:t> </a:t>
            </a:r>
            <a:r>
              <a:rPr lang="en-US" altLang="ja-JP" smtClean="0"/>
              <a:t>/ 1.</a:t>
            </a:r>
            <a:r>
              <a:rPr lang="ja-JP" altLang="en-US" smtClean="0"/>
              <a:t>はじめに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758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Ⅳ.</a:t>
            </a:r>
            <a:r>
              <a:rPr lang="ja-JP" altLang="en-US"/>
              <a:t>システム削除手順</a:t>
            </a:r>
            <a:r>
              <a:rPr lang="en-US" altLang="ja-JP"/>
              <a:t> / 1.</a:t>
            </a:r>
            <a:r>
              <a:rPr lang="ja-JP" altLang="en-US"/>
              <a:t>はじめに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7" y="752407"/>
            <a:ext cx="10453113" cy="1440128"/>
          </a:xfrm>
        </p:spPr>
        <p:txBody>
          <a:bodyPr>
            <a:normAutofit/>
          </a:bodyPr>
          <a:lstStyle/>
          <a:p>
            <a:r>
              <a:rPr lang="ja-JP" altLang="en-US" smtClean="0"/>
              <a:t>はじめに</a:t>
            </a:r>
          </a:p>
          <a:p>
            <a:pPr lvl="1"/>
            <a:r>
              <a:rPr lang="ja-JP" altLang="en-US" smtClean="0"/>
              <a:t>本章では構築したスタックを</a:t>
            </a:r>
            <a:r>
              <a:rPr lang="en-US" altLang="ja-JP" smtClean="0"/>
              <a:t>Conductor</a:t>
            </a:r>
            <a:r>
              <a:rPr lang="ja-JP" altLang="en-US" smtClean="0"/>
              <a:t>から削除する手順を示す。</a:t>
            </a:r>
            <a:endParaRPr lang="en-US" altLang="ja-JP" smtClean="0"/>
          </a:p>
          <a:p>
            <a:pPr lvl="1"/>
            <a:r>
              <a:rPr lang="ja-JP" altLang="en-US" smtClean="0"/>
              <a:t>構築</a:t>
            </a:r>
            <a:r>
              <a:rPr lang="en-US" altLang="ja-JP" smtClean="0"/>
              <a:t>/</a:t>
            </a:r>
            <a:r>
              <a:rPr lang="ja-JP" altLang="en-US"/>
              <a:t>更新</a:t>
            </a:r>
            <a:r>
              <a:rPr lang="ja-JP" altLang="en-US" smtClean="0"/>
              <a:t>と異なり削除の際はパラメータの変更は</a:t>
            </a:r>
            <a:r>
              <a:rPr lang="ja-JP" altLang="en-US"/>
              <a:t>不要</a:t>
            </a:r>
            <a:r>
              <a:rPr lang="ja-JP" altLang="en-US" smtClean="0"/>
              <a:t>。</a:t>
            </a:r>
            <a:endParaRPr lang="en-US" altLang="ja-JP" smtClean="0"/>
          </a:p>
          <a:p>
            <a:pPr marL="180000" lvl="1" indent="0">
              <a:buNone/>
            </a:pPr>
            <a:r>
              <a:rPr lang="ja-JP" altLang="en-US"/>
              <a:t>　</a:t>
            </a:r>
            <a:r>
              <a:rPr lang="ja-JP" altLang="en-US" smtClean="0"/>
              <a:t>実行する</a:t>
            </a:r>
            <a:r>
              <a:rPr lang="en-US" altLang="ja-JP" smtClean="0"/>
              <a:t>Conductor</a:t>
            </a:r>
            <a:r>
              <a:rPr lang="ja-JP" altLang="en-US" smtClean="0"/>
              <a:t>クラスを削除用を選択することでシステムまた</a:t>
            </a:r>
            <a:r>
              <a:rPr lang="ja-JP" altLang="en-US"/>
              <a:t>は</a:t>
            </a:r>
            <a:r>
              <a:rPr lang="ja-JP" altLang="en-US" smtClean="0"/>
              <a:t>環境の削除が可能。</a:t>
            </a:r>
            <a:endParaRPr lang="en-US" altLang="ja-JP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 bwMode="gray">
          <a:xfrm>
            <a:off x="179517" y="2158085"/>
            <a:ext cx="9733013" cy="2279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kern="0" smtClean="0"/>
              <a:t>削除</a:t>
            </a:r>
            <a:r>
              <a:rPr lang="ja-JP" altLang="en-US" kern="0"/>
              <a:t>時</a:t>
            </a:r>
            <a:r>
              <a:rPr lang="ja-JP" altLang="en-US" kern="0" smtClean="0"/>
              <a:t>の留意点</a:t>
            </a:r>
          </a:p>
          <a:p>
            <a:pPr lvl="1"/>
            <a:r>
              <a:rPr lang="ja-JP" altLang="en-US" kern="0" smtClean="0"/>
              <a:t>構築</a:t>
            </a:r>
            <a:r>
              <a:rPr lang="en-US" altLang="ja-JP" kern="0" smtClean="0"/>
              <a:t>/</a:t>
            </a:r>
            <a:r>
              <a:rPr lang="ja-JP" altLang="en-US" kern="0" smtClean="0"/>
              <a:t>更新を実行した際の「</a:t>
            </a:r>
            <a:r>
              <a:rPr lang="en-US" altLang="ja-JP" kern="0" smtClean="0"/>
              <a:t>AWS</a:t>
            </a:r>
            <a:r>
              <a:rPr lang="ja-JP" altLang="en-US" kern="0" smtClean="0"/>
              <a:t>アカウント</a:t>
            </a:r>
            <a:r>
              <a:rPr lang="en-US" altLang="ja-JP" kern="0" smtClean="0"/>
              <a:t>ID</a:t>
            </a:r>
            <a:r>
              <a:rPr lang="ja-JP" altLang="en-US" kern="0" smtClean="0"/>
              <a:t>」「システム名」などのパラメータを変更していないこと。</a:t>
            </a:r>
            <a:endParaRPr lang="en-US" altLang="ja-JP" kern="0" smtClean="0"/>
          </a:p>
          <a:p>
            <a:pPr marL="180000" lvl="1" indent="0">
              <a:buNone/>
            </a:pPr>
            <a:r>
              <a:rPr lang="ja-JP" altLang="en-US" kern="0"/>
              <a:t>　</a:t>
            </a:r>
            <a:r>
              <a:rPr lang="en-US" altLang="ja-JP" sz="1400" kern="0" smtClean="0"/>
              <a:t>(</a:t>
            </a:r>
            <a:r>
              <a:rPr lang="ja-JP" altLang="en-US" sz="1400" kern="0" smtClean="0"/>
              <a:t>例</a:t>
            </a:r>
            <a:r>
              <a:rPr lang="en-US" altLang="ja-JP" sz="1400" kern="0" smtClean="0"/>
              <a:t>)</a:t>
            </a:r>
            <a:r>
              <a:rPr lang="ja-JP" altLang="en-US" sz="1400" kern="0" smtClean="0"/>
              <a:t>構築</a:t>
            </a:r>
            <a:r>
              <a:rPr lang="en-US" altLang="ja-JP" sz="1400" kern="0" smtClean="0"/>
              <a:t>/</a:t>
            </a:r>
            <a:r>
              <a:rPr lang="ja-JP" altLang="en-US" sz="1400" kern="0" smtClean="0"/>
              <a:t>更新時のプロジェクトコードと削除時のプロジェクトコードが異なると、存在していないスタックに対して削除が実行されるため。その場合はどのスタックも削除されない。</a:t>
            </a:r>
            <a:endParaRPr lang="en-US" altLang="ja-JP" sz="1400" kern="0" smtClean="0"/>
          </a:p>
          <a:p>
            <a:pPr lvl="1"/>
            <a:r>
              <a:rPr lang="ja-JP" altLang="en-US" kern="0" smtClean="0"/>
              <a:t>スタック削除保護を有効にしている場合は、</a:t>
            </a:r>
            <a:r>
              <a:rPr lang="en-US" altLang="ja-JP" kern="0" smtClean="0"/>
              <a:t>Conductor</a:t>
            </a:r>
            <a:r>
              <a:rPr lang="ja-JP" altLang="en-US" kern="0" smtClean="0"/>
              <a:t>からの削除は不可。</a:t>
            </a:r>
            <a:endParaRPr lang="en-US" altLang="ja-JP" kern="0" smtClean="0"/>
          </a:p>
          <a:p>
            <a:pPr lvl="1"/>
            <a:r>
              <a:rPr lang="en-US" altLang="ja-JP" kern="0" smtClean="0"/>
              <a:t>ELB</a:t>
            </a:r>
            <a:r>
              <a:rPr lang="ja-JP" altLang="en-US" kern="0" smtClean="0"/>
              <a:t>などの</a:t>
            </a:r>
            <a:r>
              <a:rPr lang="en-US" altLang="ja-JP" kern="0" smtClean="0"/>
              <a:t>AWS</a:t>
            </a:r>
            <a:r>
              <a:rPr lang="ja-JP" altLang="en-US" kern="0" smtClean="0"/>
              <a:t>リソースに対して削除保護を有効にしている場合は、</a:t>
            </a:r>
            <a:r>
              <a:rPr lang="en-US" altLang="ja-JP" kern="0" smtClean="0"/>
              <a:t>Conductor</a:t>
            </a:r>
            <a:r>
              <a:rPr lang="ja-JP" altLang="en-US" kern="0"/>
              <a:t>からの削除は</a:t>
            </a:r>
            <a:r>
              <a:rPr lang="ja-JP" altLang="en-US" kern="0" smtClean="0"/>
              <a:t>不可。</a:t>
            </a:r>
            <a:endParaRPr lang="en-US" altLang="ja-JP" kern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 bwMode="gray">
          <a:xfrm>
            <a:off x="179517" y="4646010"/>
            <a:ext cx="9733013" cy="15842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kern="0" smtClean="0"/>
              <a:t>実行順序</a:t>
            </a:r>
            <a:endParaRPr lang="en-US" altLang="ja-JP" kern="0" smtClean="0"/>
          </a:p>
          <a:p>
            <a:pPr lvl="1"/>
            <a:r>
              <a:rPr lang="ja-JP" altLang="en-US" kern="0" smtClean="0"/>
              <a:t>構築した順序と逆の順序で削除を実行する。</a:t>
            </a:r>
            <a:endParaRPr lang="en-US" altLang="ja-JP" kern="0"/>
          </a:p>
          <a:p>
            <a:pPr lvl="1"/>
            <a:r>
              <a:rPr lang="ja-JP" altLang="en-US" kern="0" smtClean="0"/>
              <a:t>削除順序は以下の通り。</a:t>
            </a:r>
            <a:endParaRPr lang="en-US" altLang="ja-JP" kern="0" smtClean="0"/>
          </a:p>
          <a:p>
            <a:pPr marL="180000" lvl="1" indent="0">
              <a:buNone/>
            </a:pPr>
            <a:r>
              <a:rPr lang="ja-JP" altLang="en-US" kern="0" smtClean="0"/>
              <a:t>セキュリティ付帯機能→オートスケール</a:t>
            </a:r>
            <a:r>
              <a:rPr lang="en-US" altLang="ja-JP" kern="0" smtClean="0"/>
              <a:t>Web</a:t>
            </a:r>
            <a:r>
              <a:rPr lang="ja-JP" altLang="en-US" kern="0" smtClean="0"/>
              <a:t>システム</a:t>
            </a:r>
            <a:endParaRPr lang="en-US" altLang="ja-JP" kern="0" smtClean="0"/>
          </a:p>
          <a:p>
            <a:pPr marL="180000" lvl="1" indent="0">
              <a:buNone/>
            </a:pPr>
            <a:r>
              <a:rPr lang="ja-JP" altLang="en-US" kern="0" smtClean="0"/>
              <a:t>→インフラメンバー・インフラ管理者→インフラユーザー基盤→</a:t>
            </a:r>
            <a:r>
              <a:rPr lang="en-US" altLang="ja-JP" kern="0" smtClean="0"/>
              <a:t>AWS</a:t>
            </a:r>
            <a:r>
              <a:rPr lang="ja-JP" altLang="en-US" kern="0" smtClean="0"/>
              <a:t>管理者→</a:t>
            </a:r>
            <a:r>
              <a:rPr lang="en-US" altLang="ja-JP" kern="0" smtClean="0"/>
              <a:t>AWS</a:t>
            </a:r>
            <a:r>
              <a:rPr lang="ja-JP" altLang="en-US" kern="0" smtClean="0"/>
              <a:t>管理者基盤</a:t>
            </a:r>
            <a:endParaRPr lang="en-US" altLang="ja-JP" kern="0" smtClean="0"/>
          </a:p>
        </p:txBody>
      </p:sp>
    </p:spTree>
    <p:extLst>
      <p:ext uri="{BB962C8B-B14F-4D97-AF65-F5344CB8AC3E}">
        <p14:creationId xmlns:p14="http://schemas.microsoft.com/office/powerpoint/2010/main" val="206746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0" y="2704621"/>
            <a:ext cx="5972973" cy="309643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Ⅳ.</a:t>
            </a:r>
            <a:r>
              <a:rPr lang="ja-JP" altLang="en-US"/>
              <a:t>システム削除</a:t>
            </a:r>
            <a:r>
              <a:rPr lang="ja-JP" altLang="en-US" smtClean="0"/>
              <a:t>手順</a:t>
            </a:r>
            <a:r>
              <a:rPr lang="en-US" altLang="ja-JP"/>
              <a:t> </a:t>
            </a:r>
            <a:r>
              <a:rPr lang="en-US" altLang="ja-JP" smtClean="0"/>
              <a:t>/ 2.</a:t>
            </a:r>
            <a:r>
              <a:rPr lang="ja-JP" altLang="en-US" smtClean="0"/>
              <a:t>セキュリティ</a:t>
            </a:r>
            <a:r>
              <a:rPr lang="ja-JP" altLang="en-US"/>
              <a:t>付帯</a:t>
            </a:r>
            <a:r>
              <a:rPr lang="ja-JP" altLang="en-US" smtClean="0"/>
              <a:t>機能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30221" y="688341"/>
            <a:ext cx="10453113" cy="2016280"/>
          </a:xfrm>
        </p:spPr>
        <p:txBody>
          <a:bodyPr>
            <a:normAutofit/>
          </a:bodyPr>
          <a:lstStyle/>
          <a:p>
            <a:r>
              <a:rPr lang="ja-JP" altLang="en-US" smtClean="0"/>
              <a:t>削除手順</a:t>
            </a:r>
          </a:p>
          <a:p>
            <a:pPr lvl="1"/>
            <a:r>
              <a:rPr lang="ja-JP" altLang="en-US" smtClean="0"/>
              <a:t>インフラ管理者でログインする。</a:t>
            </a:r>
            <a:endParaRPr lang="en-US" altLang="ja-JP" smtClean="0"/>
          </a:p>
          <a:p>
            <a:pPr lvl="1"/>
            <a:r>
              <a:rPr lang="en-US" altLang="ja-JP" smtClean="0"/>
              <a:t>Conductor &gt; Conductor</a:t>
            </a:r>
            <a:r>
              <a:rPr lang="ja-JP" altLang="en-US" smtClean="0"/>
              <a:t>作業実行へ移動する。</a:t>
            </a:r>
            <a:endParaRPr lang="en-US" altLang="ja-JP" smtClean="0"/>
          </a:p>
          <a:p>
            <a:pPr lvl="1"/>
            <a:r>
              <a:rPr lang="en-US" altLang="ja-JP" smtClean="0"/>
              <a:t>Conductor</a:t>
            </a:r>
            <a:r>
              <a:rPr lang="ja-JP" altLang="en-US" smtClean="0"/>
              <a:t>「</a:t>
            </a:r>
            <a:r>
              <a:rPr lang="ja-JP" altLang="en-US" dirty="0">
                <a:solidFill>
                  <a:srgbClr val="FF0000"/>
                </a:solidFill>
              </a:rPr>
              <a:t>セキュリティ付帯機能 </a:t>
            </a:r>
            <a:r>
              <a:rPr lang="en-US" altLang="ja-JP" dirty="0">
                <a:solidFill>
                  <a:srgbClr val="FF0000"/>
                </a:solidFill>
              </a:rPr>
              <a:t>/ </a:t>
            </a:r>
            <a:r>
              <a:rPr lang="ja-JP" altLang="en-US">
                <a:solidFill>
                  <a:srgbClr val="FF0000"/>
                </a:solidFill>
              </a:rPr>
              <a:t>削除</a:t>
            </a:r>
            <a:r>
              <a:rPr lang="ja-JP" altLang="en-US" smtClean="0"/>
              <a:t>」</a:t>
            </a:r>
            <a:endParaRPr lang="en-US" altLang="ja-JP" smtClean="0"/>
          </a:p>
          <a:p>
            <a:pPr marL="180000" lvl="1" indent="0">
              <a:buNone/>
            </a:pPr>
            <a:r>
              <a:rPr lang="en-US" altLang="ja-JP"/>
              <a:t> </a:t>
            </a:r>
            <a:r>
              <a:rPr lang="en-US" altLang="ja-JP" smtClean="0"/>
              <a:t> </a:t>
            </a:r>
            <a:r>
              <a:rPr lang="ja-JP" altLang="en-US" smtClean="0"/>
              <a:t>オペレーション「</a:t>
            </a:r>
            <a:r>
              <a:rPr lang="ja-JP" altLang="en-US" dirty="0"/>
              <a:t>環境</a:t>
            </a:r>
            <a:r>
              <a:rPr lang="en-US" altLang="ja-JP" dirty="0"/>
              <a:t>A(1st</a:t>
            </a:r>
            <a:r>
              <a:rPr lang="ja-JP" altLang="en-US" dirty="0"/>
              <a:t>モデル</a:t>
            </a:r>
            <a:r>
              <a:rPr lang="en-US" altLang="ja-JP" dirty="0"/>
              <a:t>)</a:t>
            </a:r>
            <a:r>
              <a:rPr lang="ja-JP" altLang="en-US" smtClean="0"/>
              <a:t>」を選択し、</a:t>
            </a:r>
            <a:r>
              <a:rPr lang="en-US" altLang="ja-JP" smtClean="0"/>
              <a:t>Conductor</a:t>
            </a:r>
            <a:r>
              <a:rPr lang="ja-JP" altLang="en-US" smtClean="0"/>
              <a:t>を実行する。</a:t>
            </a:r>
            <a:endParaRPr lang="en-US" altLang="ja-JP" smtClean="0"/>
          </a:p>
          <a:p>
            <a:pPr lvl="1"/>
            <a:r>
              <a:rPr lang="en-US" altLang="ja-JP" smtClean="0"/>
              <a:t>Conductor</a:t>
            </a:r>
            <a:r>
              <a:rPr lang="ja-JP" altLang="en-US" smtClean="0"/>
              <a:t>正常終了後、</a:t>
            </a:r>
            <a:r>
              <a:rPr lang="en-US" altLang="ja-JP" smtClean="0"/>
              <a:t>AWS</a:t>
            </a:r>
            <a:r>
              <a:rPr lang="ja-JP" altLang="en-US" smtClean="0"/>
              <a:t>管理コンソールでスタックが削除されたことを確認する。</a:t>
            </a:r>
            <a:endParaRPr lang="en-US" altLang="ja-JP" smtClean="0"/>
          </a:p>
          <a:p>
            <a:pPr lvl="1"/>
            <a:endParaRPr lang="en-US" altLang="ja-JP" smtClean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 bwMode="gray">
          <a:xfrm>
            <a:off x="261077" y="6021360"/>
            <a:ext cx="10453113" cy="360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1"/>
            <a:r>
              <a:rPr lang="en-US" altLang="ja-JP" kern="0" smtClean="0"/>
              <a:t>Conductor</a:t>
            </a:r>
            <a:r>
              <a:rPr lang="ja-JP" altLang="en-US" kern="0" smtClean="0"/>
              <a:t>正常終了後、</a:t>
            </a:r>
            <a:r>
              <a:rPr lang="en-US" altLang="ja-JP" kern="0" smtClean="0"/>
              <a:t>AWS</a:t>
            </a:r>
            <a:r>
              <a:rPr lang="ja-JP" altLang="en-US" kern="0" smtClean="0"/>
              <a:t>管理コンソールでスタックが削除されたことを確認する。</a:t>
            </a:r>
          </a:p>
          <a:p>
            <a:pPr lvl="1"/>
            <a:endParaRPr lang="ja-JP" altLang="en-US" kern="0"/>
          </a:p>
        </p:txBody>
      </p:sp>
      <p:sp>
        <p:nvSpPr>
          <p:cNvPr id="7" name="正方形/長方形 6"/>
          <p:cNvSpPr/>
          <p:nvPr/>
        </p:nvSpPr>
        <p:spPr bwMode="auto">
          <a:xfrm>
            <a:off x="5748086" y="3108208"/>
            <a:ext cx="519026" cy="17677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778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0" y="2564880"/>
            <a:ext cx="6267112" cy="322460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Ⅳ.</a:t>
            </a:r>
            <a:r>
              <a:rPr lang="ja-JP" altLang="en-US"/>
              <a:t>システム削除手順</a:t>
            </a:r>
            <a:r>
              <a:rPr lang="en-US" altLang="ja-JP"/>
              <a:t> / 3.</a:t>
            </a:r>
            <a:r>
              <a:rPr lang="ja-JP" altLang="en-US"/>
              <a:t>オートスケール</a:t>
            </a:r>
            <a:r>
              <a:rPr lang="en-US" altLang="ja-JP"/>
              <a:t>Web</a:t>
            </a:r>
            <a:r>
              <a:rPr lang="ja-JP" altLang="en-US"/>
              <a:t>システム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30221" y="688341"/>
            <a:ext cx="10453113" cy="2016280"/>
          </a:xfrm>
        </p:spPr>
        <p:txBody>
          <a:bodyPr>
            <a:normAutofit/>
          </a:bodyPr>
          <a:lstStyle/>
          <a:p>
            <a:r>
              <a:rPr lang="ja-JP" altLang="en-US" smtClean="0"/>
              <a:t>削除手順</a:t>
            </a:r>
          </a:p>
          <a:p>
            <a:pPr lvl="1"/>
            <a:r>
              <a:rPr lang="ja-JP" altLang="en-US" smtClean="0"/>
              <a:t>インフラ管理者でログインする。</a:t>
            </a:r>
            <a:endParaRPr lang="en-US" altLang="ja-JP" smtClean="0"/>
          </a:p>
          <a:p>
            <a:pPr lvl="1"/>
            <a:r>
              <a:rPr lang="en-US" altLang="ja-JP" smtClean="0"/>
              <a:t>Conductor &gt; Conductor</a:t>
            </a:r>
            <a:r>
              <a:rPr lang="ja-JP" altLang="en-US" smtClean="0"/>
              <a:t>作業実行へ移動する。</a:t>
            </a:r>
            <a:endParaRPr lang="en-US" altLang="ja-JP" smtClean="0"/>
          </a:p>
          <a:p>
            <a:pPr lvl="1"/>
            <a:r>
              <a:rPr lang="en-US" altLang="ja-JP" smtClean="0"/>
              <a:t>Conductor</a:t>
            </a:r>
            <a:r>
              <a:rPr lang="ja-JP" altLang="en-US"/>
              <a:t>「</a:t>
            </a:r>
            <a:r>
              <a:rPr lang="ja-JP" altLang="en-US">
                <a:solidFill>
                  <a:srgbClr val="FF0000"/>
                </a:solidFill>
              </a:rPr>
              <a:t>オートスケール</a:t>
            </a:r>
            <a:r>
              <a:rPr lang="en-US" altLang="ja-JP">
                <a:solidFill>
                  <a:srgbClr val="FF0000"/>
                </a:solidFill>
              </a:rPr>
              <a:t>Web</a:t>
            </a:r>
            <a:r>
              <a:rPr lang="ja-JP" altLang="en-US">
                <a:solidFill>
                  <a:srgbClr val="FF0000"/>
                </a:solidFill>
              </a:rPr>
              <a:t>システム </a:t>
            </a:r>
            <a:r>
              <a:rPr lang="en-US" altLang="ja-JP" dirty="0">
                <a:solidFill>
                  <a:srgbClr val="FF0000"/>
                </a:solidFill>
              </a:rPr>
              <a:t>/ </a:t>
            </a:r>
            <a:r>
              <a:rPr lang="ja-JP" altLang="en-US">
                <a:solidFill>
                  <a:srgbClr val="FF0000"/>
                </a:solidFill>
              </a:rPr>
              <a:t>削除</a:t>
            </a:r>
            <a:r>
              <a:rPr lang="ja-JP" altLang="en-US" smtClean="0"/>
              <a:t>」</a:t>
            </a:r>
            <a:endParaRPr lang="en-US" altLang="ja-JP" smtClean="0"/>
          </a:p>
          <a:p>
            <a:pPr marL="180000" lvl="1" indent="0">
              <a:buNone/>
            </a:pPr>
            <a:r>
              <a:rPr lang="ja-JP" altLang="en-US" smtClean="0"/>
              <a:t>  オペレーション「</a:t>
            </a:r>
            <a:r>
              <a:rPr lang="ja-JP" altLang="en-US" dirty="0"/>
              <a:t>環境</a:t>
            </a:r>
            <a:r>
              <a:rPr lang="en-US" altLang="ja-JP" dirty="0"/>
              <a:t>A(1st</a:t>
            </a:r>
            <a:r>
              <a:rPr lang="ja-JP" altLang="en-US" dirty="0"/>
              <a:t>モデル</a:t>
            </a:r>
            <a:r>
              <a:rPr lang="en-US" altLang="ja-JP" dirty="0"/>
              <a:t>)</a:t>
            </a:r>
            <a:r>
              <a:rPr lang="ja-JP" altLang="en-US" smtClean="0"/>
              <a:t>」を選択し、</a:t>
            </a:r>
            <a:r>
              <a:rPr lang="en-US" altLang="ja-JP" smtClean="0"/>
              <a:t>Conductor</a:t>
            </a:r>
            <a:r>
              <a:rPr lang="ja-JP" altLang="en-US" smtClean="0"/>
              <a:t>を実行する。</a:t>
            </a:r>
            <a:endParaRPr lang="en-US" altLang="ja-JP" smtClean="0"/>
          </a:p>
          <a:p>
            <a:pPr lvl="1"/>
            <a:r>
              <a:rPr lang="en-US" altLang="ja-JP" smtClean="0"/>
              <a:t>Conductor</a:t>
            </a:r>
            <a:r>
              <a:rPr lang="ja-JP" altLang="en-US" smtClean="0"/>
              <a:t>正常終了後、</a:t>
            </a:r>
            <a:r>
              <a:rPr lang="en-US" altLang="ja-JP" smtClean="0"/>
              <a:t>AWS</a:t>
            </a:r>
            <a:r>
              <a:rPr lang="ja-JP" altLang="en-US" smtClean="0"/>
              <a:t>管理コンソールでスタックが削除されたことを確認する。</a:t>
            </a:r>
            <a:endParaRPr lang="en-US" altLang="ja-JP" smtClean="0"/>
          </a:p>
          <a:p>
            <a:pPr lvl="1"/>
            <a:endParaRPr lang="en-US" altLang="ja-JP" smtClean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 bwMode="gray">
          <a:xfrm>
            <a:off x="261077" y="6021360"/>
            <a:ext cx="10453113" cy="360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1"/>
            <a:r>
              <a:rPr lang="en-US" altLang="ja-JP" kern="0" smtClean="0"/>
              <a:t>Conductor</a:t>
            </a:r>
            <a:r>
              <a:rPr lang="ja-JP" altLang="en-US" kern="0" smtClean="0"/>
              <a:t>正常終了後、</a:t>
            </a:r>
            <a:r>
              <a:rPr lang="en-US" altLang="ja-JP" kern="0" smtClean="0"/>
              <a:t>AWS</a:t>
            </a:r>
            <a:r>
              <a:rPr lang="ja-JP" altLang="en-US" kern="0" smtClean="0"/>
              <a:t>管理コンソールでスタックが削除されたことを確認する。</a:t>
            </a:r>
          </a:p>
          <a:p>
            <a:pPr lvl="1"/>
            <a:endParaRPr lang="ja-JP" altLang="en-US" kern="0"/>
          </a:p>
        </p:txBody>
      </p:sp>
      <p:sp>
        <p:nvSpPr>
          <p:cNvPr id="7" name="正方形/長方形 6"/>
          <p:cNvSpPr/>
          <p:nvPr/>
        </p:nvSpPr>
        <p:spPr bwMode="auto">
          <a:xfrm>
            <a:off x="6040406" y="3055404"/>
            <a:ext cx="519026" cy="17677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586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0" y="2636890"/>
            <a:ext cx="6236038" cy="320667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Ⅳ.</a:t>
            </a:r>
            <a:r>
              <a:rPr lang="ja-JP" altLang="en-US"/>
              <a:t>システム削除手順</a:t>
            </a:r>
            <a:r>
              <a:rPr lang="en-US" altLang="ja-JP"/>
              <a:t> / </a:t>
            </a:r>
            <a:r>
              <a:rPr lang="en-US" altLang="ja-JP" smtClean="0"/>
              <a:t>4.CloudFormation</a:t>
            </a:r>
            <a:r>
              <a:rPr lang="ja-JP" altLang="en-US" smtClean="0"/>
              <a:t>ロール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30221" y="688341"/>
            <a:ext cx="10453113" cy="2016280"/>
          </a:xfrm>
        </p:spPr>
        <p:txBody>
          <a:bodyPr>
            <a:normAutofit/>
          </a:bodyPr>
          <a:lstStyle/>
          <a:p>
            <a:r>
              <a:rPr lang="ja-JP" altLang="en-US" smtClean="0"/>
              <a:t>削除手順</a:t>
            </a:r>
          </a:p>
          <a:p>
            <a:pPr lvl="1"/>
            <a:r>
              <a:rPr lang="en-US" altLang="ja-JP" smtClean="0"/>
              <a:t>AWS</a:t>
            </a:r>
            <a:r>
              <a:rPr lang="ja-JP" altLang="en-US" smtClean="0"/>
              <a:t>管理者でログインする。</a:t>
            </a:r>
            <a:endParaRPr lang="en-US" altLang="ja-JP" smtClean="0"/>
          </a:p>
          <a:p>
            <a:pPr lvl="1"/>
            <a:r>
              <a:rPr lang="en-US" altLang="ja-JP" smtClean="0"/>
              <a:t>Conductor &gt; Conductor</a:t>
            </a:r>
            <a:r>
              <a:rPr lang="ja-JP" altLang="en-US" smtClean="0"/>
              <a:t>作業実行へ移動する。</a:t>
            </a:r>
            <a:endParaRPr lang="en-US" altLang="ja-JP" smtClean="0"/>
          </a:p>
          <a:p>
            <a:pPr lvl="1"/>
            <a:r>
              <a:rPr lang="en-US" altLang="ja-JP" smtClean="0"/>
              <a:t>Conductor</a:t>
            </a:r>
            <a:r>
              <a:rPr lang="ja-JP" altLang="en-US" smtClean="0"/>
              <a:t>「</a:t>
            </a:r>
            <a:r>
              <a:rPr lang="en-US" altLang="ja-JP" smtClean="0">
                <a:solidFill>
                  <a:srgbClr val="FF0000"/>
                </a:solidFill>
              </a:rPr>
              <a:t>CloudFormation</a:t>
            </a:r>
            <a:r>
              <a:rPr lang="ja-JP" altLang="en-US" smtClean="0">
                <a:solidFill>
                  <a:srgbClr val="FF0000"/>
                </a:solidFill>
              </a:rPr>
              <a:t>ロール </a:t>
            </a:r>
            <a:r>
              <a:rPr lang="en-US" altLang="ja-JP" dirty="0">
                <a:solidFill>
                  <a:srgbClr val="FF0000"/>
                </a:solidFill>
              </a:rPr>
              <a:t>/ </a:t>
            </a:r>
            <a:r>
              <a:rPr lang="ja-JP" altLang="en-US">
                <a:solidFill>
                  <a:srgbClr val="FF0000"/>
                </a:solidFill>
              </a:rPr>
              <a:t>削除</a:t>
            </a:r>
            <a:r>
              <a:rPr lang="ja-JP" altLang="en-US" smtClean="0"/>
              <a:t>」</a:t>
            </a:r>
            <a:endParaRPr lang="en-US" altLang="ja-JP" smtClean="0"/>
          </a:p>
          <a:p>
            <a:pPr marL="180000" lvl="1" indent="0">
              <a:buNone/>
            </a:pPr>
            <a:r>
              <a:rPr lang="ja-JP" altLang="en-US" smtClean="0"/>
              <a:t>  オペレーション「</a:t>
            </a:r>
            <a:r>
              <a:rPr lang="ja-JP" altLang="en-US" dirty="0"/>
              <a:t>環境</a:t>
            </a:r>
            <a:r>
              <a:rPr lang="en-US" altLang="ja-JP" dirty="0"/>
              <a:t>A(1st</a:t>
            </a:r>
            <a:r>
              <a:rPr lang="ja-JP" altLang="en-US" dirty="0"/>
              <a:t>モデル</a:t>
            </a:r>
            <a:r>
              <a:rPr lang="en-US" altLang="ja-JP" dirty="0"/>
              <a:t>)</a:t>
            </a:r>
            <a:r>
              <a:rPr lang="ja-JP" altLang="en-US" smtClean="0"/>
              <a:t>」を選択し、</a:t>
            </a:r>
            <a:r>
              <a:rPr lang="en-US" altLang="ja-JP" smtClean="0"/>
              <a:t>Conductor</a:t>
            </a:r>
            <a:r>
              <a:rPr lang="ja-JP" altLang="en-US" smtClean="0"/>
              <a:t>を実行する。</a:t>
            </a:r>
            <a:endParaRPr lang="en-US" altLang="ja-JP" smtClean="0"/>
          </a:p>
          <a:p>
            <a:pPr lvl="1"/>
            <a:r>
              <a:rPr lang="en-US" altLang="ja-JP" smtClean="0"/>
              <a:t>Conductor</a:t>
            </a:r>
            <a:r>
              <a:rPr lang="ja-JP" altLang="en-US" smtClean="0"/>
              <a:t>正常終了後、</a:t>
            </a:r>
            <a:r>
              <a:rPr lang="en-US" altLang="ja-JP" smtClean="0"/>
              <a:t>AWS</a:t>
            </a:r>
            <a:r>
              <a:rPr lang="ja-JP" altLang="en-US" smtClean="0"/>
              <a:t>管理コンソールでスタックが削除されたことを確認する。</a:t>
            </a:r>
            <a:endParaRPr lang="en-US" altLang="ja-JP" smtClean="0"/>
          </a:p>
          <a:p>
            <a:pPr lvl="1"/>
            <a:endParaRPr lang="en-US" altLang="ja-JP" smtClean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 bwMode="gray">
          <a:xfrm>
            <a:off x="261077" y="6021360"/>
            <a:ext cx="10453113" cy="360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1"/>
            <a:r>
              <a:rPr lang="en-US" altLang="ja-JP" kern="0" smtClean="0"/>
              <a:t>Conductor</a:t>
            </a:r>
            <a:r>
              <a:rPr lang="ja-JP" altLang="en-US" kern="0" smtClean="0"/>
              <a:t>正常終了後、</a:t>
            </a:r>
            <a:r>
              <a:rPr lang="en-US" altLang="ja-JP" kern="0" smtClean="0"/>
              <a:t>AWS</a:t>
            </a:r>
            <a:r>
              <a:rPr lang="ja-JP" altLang="en-US" kern="0" smtClean="0"/>
              <a:t>管理コンソールでスタックが削除されたことを確認する。</a:t>
            </a:r>
          </a:p>
          <a:p>
            <a:pPr lvl="1"/>
            <a:endParaRPr lang="ja-JP" altLang="en-US" kern="0"/>
          </a:p>
        </p:txBody>
      </p:sp>
      <p:sp>
        <p:nvSpPr>
          <p:cNvPr id="7" name="正方形/長方形 6"/>
          <p:cNvSpPr/>
          <p:nvPr/>
        </p:nvSpPr>
        <p:spPr bwMode="auto">
          <a:xfrm>
            <a:off x="6040406" y="3055404"/>
            <a:ext cx="519026" cy="17677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72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Ⅰ.1st</a:t>
            </a:r>
            <a:r>
              <a:rPr lang="ja-JP" altLang="en-US"/>
              <a:t>モデル</a:t>
            </a:r>
            <a:r>
              <a:rPr lang="ja-JP" altLang="en-US" smtClean="0"/>
              <a:t>概要 </a:t>
            </a:r>
            <a:r>
              <a:rPr lang="en-US" altLang="ja-JP"/>
              <a:t>/ </a:t>
            </a:r>
            <a:r>
              <a:rPr lang="en-US" altLang="ja-JP" smtClean="0"/>
              <a:t>4.</a:t>
            </a:r>
            <a:r>
              <a:rPr lang="ja-JP" altLang="en-US"/>
              <a:t>ロール</a:t>
            </a:r>
            <a:r>
              <a:rPr lang="ja-JP" altLang="en-US" smtClean="0"/>
              <a:t>一覧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81868174"/>
              </p:ext>
            </p:extLst>
          </p:nvPr>
        </p:nvGraphicFramePr>
        <p:xfrm>
          <a:off x="189150" y="1813223"/>
          <a:ext cx="11751810" cy="46894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09923">
                  <a:extLst>
                    <a:ext uri="{9D8B030D-6E8A-4147-A177-3AD203B41FA5}">
                      <a16:colId xmlns:a16="http://schemas.microsoft.com/office/drawing/2014/main" val="2652813958"/>
                    </a:ext>
                  </a:extLst>
                </a:gridCol>
                <a:gridCol w="3018596">
                  <a:extLst>
                    <a:ext uri="{9D8B030D-6E8A-4147-A177-3AD203B41FA5}">
                      <a16:colId xmlns:a16="http://schemas.microsoft.com/office/drawing/2014/main" val="2384290162"/>
                    </a:ext>
                  </a:extLst>
                </a:gridCol>
                <a:gridCol w="5423291">
                  <a:extLst>
                    <a:ext uri="{9D8B030D-6E8A-4147-A177-3AD203B41FA5}">
                      <a16:colId xmlns:a16="http://schemas.microsoft.com/office/drawing/2014/main" val="4008113064"/>
                    </a:ext>
                  </a:extLst>
                </a:gridCol>
              </a:tblGrid>
              <a:tr h="527572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i="0" u="none" strike="noStrike" smtClean="0">
                          <a:solidFill>
                            <a:schemeClr val="bg1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ロール名</a:t>
                      </a:r>
                      <a:endParaRPr lang="en-US" altLang="ja-JP" sz="1600" b="1" i="0" u="none" strike="noStrike">
                        <a:solidFill>
                          <a:schemeClr val="bg1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紐付ユーザー名</a:t>
                      </a:r>
                      <a:endParaRPr lang="en-US" altLang="ja-JP" sz="1600" b="1" u="none" strike="noStrike" smtClean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権限概要</a:t>
                      </a:r>
                      <a:endParaRPr lang="ja-JP" altLang="en-US" sz="1600" b="1" i="1" u="none" strike="noStrike">
                        <a:solidFill>
                          <a:schemeClr val="bg1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278198"/>
                  </a:ext>
                </a:extLst>
              </a:tr>
              <a:tr h="412894">
                <a:tc>
                  <a:txBody>
                    <a:bodyPr/>
                    <a:lstStyle/>
                    <a:p>
                      <a:pPr marL="36000" algn="l" fontAlgn="ctr"/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</a:t>
                      </a:r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モデル管理者ロール</a:t>
                      </a:r>
                      <a:endParaRPr kumimoji="1" lang="ja-JP" altLang="en-US" sz="14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1st-admin</a:t>
                      </a:r>
                      <a:endParaRPr kumimoji="1" lang="ja-JP" alt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・</a:t>
                      </a:r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</a:t>
                      </a:r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モデルの全体に関する設定変更権限</a:t>
                      </a:r>
                      <a:endParaRPr kumimoji="1" lang="en-US" altLang="ja-JP" sz="1400" u="none" strike="noStrike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・</a:t>
                      </a:r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</a:t>
                      </a:r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管理者作成に必要な操作権限</a:t>
                      </a:r>
                      <a:endParaRPr kumimoji="1" lang="en-US" altLang="ja-JP" sz="1400" u="none" strike="noStrike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7817"/>
                  </a:ext>
                </a:extLst>
              </a:tr>
              <a:tr h="1021061">
                <a:tc>
                  <a:txBody>
                    <a:bodyPr/>
                    <a:lstStyle/>
                    <a:p>
                      <a:pPr marL="36000" algn="l" fontAlgn="ctr"/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pPr marL="36000" algn="l" fontAlgn="ctr"/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</a:t>
                      </a:r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モデル</a:t>
                      </a:r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ロール</a:t>
                      </a:r>
                      <a:endParaRPr kumimoji="1" lang="en-US" altLang="ja-JP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1st-model-api</a:t>
                      </a: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ja-JP" altLang="en-US" sz="1400" kern="0" smtClean="0"/>
                        <a:t>以下メニューの操作権限</a:t>
                      </a:r>
                      <a:endParaRPr lang="en-US" altLang="ja-JP" sz="1400" kern="0" smtClean="0"/>
                    </a:p>
                    <a:p>
                      <a:pPr marL="36000" algn="l" fontAlgn="ctr"/>
                      <a:r>
                        <a:rPr lang="ja-JP" altLang="en-US" sz="1400" kern="0" smtClean="0"/>
                        <a:t>「機器一覧」</a:t>
                      </a:r>
                      <a:endParaRPr lang="en-US" altLang="ja-JP" sz="1400" kern="0" smtClean="0"/>
                    </a:p>
                    <a:p>
                      <a:pPr marL="36000" algn="l" fontAlgn="ctr"/>
                      <a:r>
                        <a:rPr lang="ja-JP" altLang="en-US" sz="1400" kern="0" smtClean="0"/>
                        <a:t>「ホストグループ一覧」</a:t>
                      </a:r>
                      <a:endParaRPr lang="en-US" altLang="ja-JP" sz="1400" kern="0" smtClean="0"/>
                    </a:p>
                    <a:p>
                      <a:pPr marL="36000" algn="l" fontAlgn="ctr"/>
                      <a:r>
                        <a:rPr lang="ja-JP" altLang="en-US" sz="1400" kern="0" smtClean="0"/>
                        <a:t>「ホスト紐付管理」</a:t>
                      </a:r>
                      <a:endParaRPr lang="en-US" altLang="ja-JP" sz="1400" kern="0" smtClean="0"/>
                    </a:p>
                    <a:p>
                      <a:pPr marL="36000" algn="l" fontAlgn="ctr"/>
                      <a:r>
                        <a:rPr lang="ja-JP" altLang="en-US" sz="1400" kern="0" smtClean="0"/>
                        <a:t>「</a:t>
                      </a:r>
                      <a:r>
                        <a:rPr lang="en-US" altLang="ja-JP" sz="1400" kern="0" smtClean="0"/>
                        <a:t>Web</a:t>
                      </a:r>
                      <a:r>
                        <a:rPr lang="ja-JP" altLang="en-US" sz="1400" kern="0" smtClean="0"/>
                        <a:t>サーバ」</a:t>
                      </a:r>
                      <a:endParaRPr lang="en-US" altLang="ja-JP" sz="1400" kern="0" smtClean="0"/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81142"/>
                  </a:ext>
                </a:extLst>
              </a:tr>
              <a:tr h="628040">
                <a:tc>
                  <a:txBody>
                    <a:bodyPr/>
                    <a:lstStyle/>
                    <a:p>
                      <a:pPr marL="36000" algn="l" defTabSz="914400" rtl="0" eaLnBrk="1" fontAlgn="ctr" latinLnBrk="0" hangingPunct="1"/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</a:t>
                      </a:r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管理者ロール</a:t>
                      </a:r>
                      <a:endParaRPr kumimoji="1" lang="en-US" altLang="ja-JP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1st-aws-admin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1st-aws-admin-sub</a:t>
                      </a:r>
                      <a:endParaRPr kumimoji="1" lang="ja-JP" altLang="en-US" sz="1400" u="none" strike="noStrike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・インフラユーザー作成に必要なメニューの操作権限</a:t>
                      </a:r>
                      <a:endParaRPr kumimoji="1" lang="en-US" altLang="ja-JP" sz="1400" u="none" strike="noStrike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・</a:t>
                      </a:r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Conductor</a:t>
                      </a:r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実行</a:t>
                      </a:r>
                      <a:endParaRPr kumimoji="1" lang="en-US" altLang="ja-JP" sz="1400" u="none" strike="noStrike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507426"/>
                  </a:ext>
                </a:extLst>
              </a:tr>
              <a:tr h="707263">
                <a:tc>
                  <a:txBody>
                    <a:bodyPr/>
                    <a:lstStyle/>
                    <a:p>
                      <a:pPr marL="36000" algn="l" defTabSz="914400" rtl="0" eaLnBrk="1" fontAlgn="ctr" latinLnBrk="0" hangingPunct="1"/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インフラ管理者特権ロール</a:t>
                      </a:r>
                      <a:endParaRPr kumimoji="1" lang="en-US" altLang="ja-JP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1st-infra-admin</a:t>
                      </a:r>
                      <a:endParaRPr kumimoji="1" lang="ja-JP" altLang="en-US" sz="1400" u="none" strike="noStrike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・プレイブック編集</a:t>
                      </a:r>
                      <a:endParaRPr kumimoji="1" lang="en-US" altLang="ja-JP" sz="1400" u="none" strike="noStrike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00" algn="l" fontAlgn="ctr"/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・テンプレートファイル編集</a:t>
                      </a:r>
                      <a:endParaRPr kumimoji="1" lang="en-US" altLang="ja-JP" sz="1400" u="none" strike="noStrike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00" algn="l" fontAlgn="ctr"/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・メニュー作成</a:t>
                      </a: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219114"/>
                  </a:ext>
                </a:extLst>
              </a:tr>
              <a:tr h="658666">
                <a:tc>
                  <a:txBody>
                    <a:bodyPr/>
                    <a:lstStyle/>
                    <a:p>
                      <a:pPr marL="36000" algn="l" defTabSz="914400" rtl="0" eaLnBrk="1" fontAlgn="ctr" latinLnBrk="0" hangingPunct="1"/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インフラ管理者ロール</a:t>
                      </a:r>
                      <a:endParaRPr kumimoji="1" lang="en-US" altLang="ja-JP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1st-infra-admin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1st-infra-admin-sub</a:t>
                      </a:r>
                      <a:endParaRPr kumimoji="1" lang="ja-JP" altLang="en-US" sz="1400" u="none" strike="noStrike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・パラメータ管理</a:t>
                      </a:r>
                      <a:endParaRPr kumimoji="1" lang="en-US" altLang="ja-JP" sz="1400" u="none" strike="noStrike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00" algn="l" fontAlgn="ctr"/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・</a:t>
                      </a:r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Conductor</a:t>
                      </a:r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実行</a:t>
                      </a:r>
                      <a:endParaRPr kumimoji="1" lang="en-US" altLang="ja-JP" sz="1400" u="none" strike="noStrike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41566"/>
                  </a:ext>
                </a:extLst>
              </a:tr>
              <a:tr h="658666">
                <a:tc>
                  <a:txBody>
                    <a:bodyPr/>
                    <a:lstStyle/>
                    <a:p>
                      <a:pPr marL="36000" algn="l" defTabSz="914400" rtl="0" eaLnBrk="1" fontAlgn="ctr" latinLnBrk="0" hangingPunct="1"/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インフラメンバーロール</a:t>
                      </a:r>
                      <a:endParaRPr kumimoji="1" lang="en-US" altLang="ja-JP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1st-infra-member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1st-infra-member-sub</a:t>
                      </a:r>
                      <a:endParaRPr kumimoji="1" lang="ja-JP" altLang="en-US" sz="1400" u="none" strike="noStrike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・各メニューの閲覧権限</a:t>
                      </a:r>
                    </a:p>
                  </a:txBody>
                  <a:tcPr marL="7840" marR="7840" marT="78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683183"/>
                  </a:ext>
                </a:extLst>
              </a:tr>
            </a:tbl>
          </a:graphicData>
        </a:graphic>
      </p:graphicFrame>
      <p:sp>
        <p:nvSpPr>
          <p:cNvPr id="6" name="コンテンツ プレースホルダー 2"/>
          <p:cNvSpPr txBox="1">
            <a:spLocks/>
          </p:cNvSpPr>
          <p:nvPr/>
        </p:nvSpPr>
        <p:spPr bwMode="gray">
          <a:xfrm>
            <a:off x="127531" y="1587748"/>
            <a:ext cx="2622770" cy="28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marL="0" indent="0">
              <a:buNone/>
            </a:pPr>
            <a:r>
              <a:rPr lang="ja-JP" altLang="en-US" sz="1000" kern="0"/>
              <a:t>ロール</a:t>
            </a:r>
            <a:r>
              <a:rPr lang="ja-JP" altLang="en-US" sz="1000" kern="0" smtClean="0"/>
              <a:t>一覧</a:t>
            </a:r>
            <a:endParaRPr lang="en-US" altLang="ja-JP" sz="1000" kern="0" dirty="0" smtClean="0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 bwMode="gray">
          <a:xfrm>
            <a:off x="29707" y="723066"/>
            <a:ext cx="11771836" cy="1008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sz="1600" kern="0" smtClean="0"/>
              <a:t>ロール一覧</a:t>
            </a:r>
            <a:endParaRPr lang="en-US" altLang="ja-JP" sz="1600" kern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1400" kern="0" smtClean="0"/>
              <a:t>1st</a:t>
            </a:r>
            <a:r>
              <a:rPr lang="ja-JP" altLang="en-US" sz="1400" kern="0" smtClean="0"/>
              <a:t>モデルに初期登録されているロールの一覧を示す。</a:t>
            </a:r>
            <a:endParaRPr lang="en-US" altLang="ja-JP" sz="1400" kern="0" smtClean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1400" kern="0" smtClean="0"/>
              <a:t>ロール名、紐付ユーザー名は変更可能。</a:t>
            </a:r>
            <a:endParaRPr lang="en-US" altLang="ja-JP" sz="1400" kern="0"/>
          </a:p>
        </p:txBody>
      </p:sp>
    </p:spTree>
    <p:extLst>
      <p:ext uri="{BB962C8B-B14F-4D97-AF65-F5344CB8AC3E}">
        <p14:creationId xmlns:p14="http://schemas.microsoft.com/office/powerpoint/2010/main" val="349512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0" y="2704621"/>
            <a:ext cx="6168010" cy="316212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Ⅳ.</a:t>
            </a:r>
            <a:r>
              <a:rPr lang="ja-JP" altLang="en-US"/>
              <a:t>システム削除手順</a:t>
            </a:r>
            <a:r>
              <a:rPr lang="en-US" altLang="ja-JP"/>
              <a:t> / </a:t>
            </a:r>
            <a:r>
              <a:rPr lang="en-US" altLang="ja-JP" smtClean="0"/>
              <a:t>5.</a:t>
            </a:r>
            <a:r>
              <a:rPr lang="ja-JP" altLang="en-US" smtClean="0">
                <a:latin typeface="+mn-ea"/>
              </a:rPr>
              <a:t>インフラメンバー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30221" y="688341"/>
            <a:ext cx="10453113" cy="2016280"/>
          </a:xfrm>
        </p:spPr>
        <p:txBody>
          <a:bodyPr>
            <a:normAutofit/>
          </a:bodyPr>
          <a:lstStyle/>
          <a:p>
            <a:r>
              <a:rPr lang="ja-JP" altLang="en-US"/>
              <a:t>削除手順</a:t>
            </a:r>
          </a:p>
          <a:p>
            <a:pPr lvl="1"/>
            <a:r>
              <a:rPr lang="en-US" altLang="ja-JP"/>
              <a:t>AWS</a:t>
            </a:r>
            <a:r>
              <a:rPr lang="ja-JP" altLang="en-US"/>
              <a:t>管理者でログインする。</a:t>
            </a:r>
            <a:endParaRPr lang="en-US" altLang="ja-JP"/>
          </a:p>
          <a:p>
            <a:pPr lvl="1"/>
            <a:r>
              <a:rPr lang="en-US" altLang="ja-JP"/>
              <a:t>Conductor &gt; Conductor</a:t>
            </a:r>
            <a:r>
              <a:rPr lang="ja-JP" altLang="en-US"/>
              <a:t>作業実行へ移動する。</a:t>
            </a:r>
            <a:endParaRPr lang="en-US" altLang="ja-JP"/>
          </a:p>
          <a:p>
            <a:pPr lvl="1"/>
            <a:r>
              <a:rPr lang="en-US" altLang="ja-JP"/>
              <a:t>Conductor</a:t>
            </a:r>
            <a:r>
              <a:rPr lang="ja-JP" altLang="en-US"/>
              <a:t>「</a:t>
            </a:r>
            <a:r>
              <a:rPr lang="ja-JP" altLang="en-US">
                <a:solidFill>
                  <a:srgbClr val="FF0000"/>
                </a:solidFill>
              </a:rPr>
              <a:t>インフラメンバー</a:t>
            </a:r>
            <a:r>
              <a:rPr lang="en-US" altLang="ja-JP">
                <a:solidFill>
                  <a:srgbClr val="FF0000"/>
                </a:solidFill>
              </a:rPr>
              <a:t>(ITA</a:t>
            </a:r>
            <a:r>
              <a:rPr lang="ja-JP" altLang="en-US">
                <a:solidFill>
                  <a:srgbClr val="FF0000"/>
                </a:solidFill>
              </a:rPr>
              <a:t>ユーザー</a:t>
            </a:r>
            <a:r>
              <a:rPr lang="en-US" altLang="ja-JP">
                <a:solidFill>
                  <a:srgbClr val="FF0000"/>
                </a:solidFill>
              </a:rPr>
              <a:t>,IAM</a:t>
            </a:r>
            <a:r>
              <a:rPr lang="ja-JP" altLang="en-US">
                <a:solidFill>
                  <a:srgbClr val="FF0000"/>
                </a:solidFill>
              </a:rPr>
              <a:t>ユーザー</a:t>
            </a:r>
            <a:r>
              <a:rPr lang="en-US" altLang="ja-JP">
                <a:solidFill>
                  <a:srgbClr val="FF0000"/>
                </a:solidFill>
              </a:rPr>
              <a:t>)</a:t>
            </a:r>
            <a:r>
              <a:rPr lang="ja-JP" altLang="en-US">
                <a:solidFill>
                  <a:srgbClr val="FF0000"/>
                </a:solidFill>
              </a:rPr>
              <a:t>の削除</a:t>
            </a:r>
            <a:r>
              <a:rPr lang="ja-JP" altLang="en-US" smtClean="0"/>
              <a:t>」</a:t>
            </a:r>
            <a:endParaRPr lang="en-US" altLang="ja-JP" smtClean="0"/>
          </a:p>
          <a:p>
            <a:pPr marL="180000" lvl="1" indent="0">
              <a:buNone/>
            </a:pPr>
            <a:r>
              <a:rPr lang="en-US" altLang="ja-JP"/>
              <a:t> </a:t>
            </a:r>
            <a:r>
              <a:rPr lang="en-US" altLang="ja-JP" smtClean="0"/>
              <a:t> </a:t>
            </a:r>
            <a:r>
              <a:rPr lang="ja-JP" altLang="en-US" smtClean="0"/>
              <a:t>オペレーション</a:t>
            </a:r>
            <a:r>
              <a:rPr lang="ja-JP" altLang="en-US"/>
              <a:t>「共通オペレーション」を選択</a:t>
            </a:r>
            <a:r>
              <a:rPr lang="ja-JP" altLang="en-US" smtClean="0"/>
              <a:t>し、</a:t>
            </a:r>
            <a:r>
              <a:rPr lang="en-US" altLang="ja-JP" smtClean="0"/>
              <a:t>Conductor</a:t>
            </a:r>
            <a:r>
              <a:rPr lang="ja-JP" altLang="en-US"/>
              <a:t>を実行する。</a:t>
            </a:r>
            <a:endParaRPr lang="en-US" altLang="ja-JP"/>
          </a:p>
          <a:p>
            <a:pPr lvl="1"/>
            <a:r>
              <a:rPr lang="en-US" altLang="ja-JP" smtClean="0"/>
              <a:t>Conductor</a:t>
            </a:r>
            <a:r>
              <a:rPr lang="ja-JP" altLang="en-US"/>
              <a:t>正常終了後、</a:t>
            </a:r>
            <a:r>
              <a:rPr lang="en-US" altLang="ja-JP"/>
              <a:t>AWS</a:t>
            </a:r>
            <a:r>
              <a:rPr lang="ja-JP" altLang="en-US"/>
              <a:t>管理コンソールでスタックが削除されたことを確認する。</a:t>
            </a:r>
            <a:endParaRPr lang="en-US" altLang="ja-JP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 bwMode="gray">
          <a:xfrm>
            <a:off x="261077" y="6021360"/>
            <a:ext cx="10453113" cy="360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1"/>
            <a:r>
              <a:rPr lang="en-US" altLang="ja-JP" kern="0" smtClean="0"/>
              <a:t>Conductor</a:t>
            </a:r>
            <a:r>
              <a:rPr lang="ja-JP" altLang="en-US" kern="0" smtClean="0"/>
              <a:t>正常終了後、</a:t>
            </a:r>
            <a:r>
              <a:rPr lang="en-US" altLang="ja-JP" kern="0" smtClean="0"/>
              <a:t>AWS</a:t>
            </a:r>
            <a:r>
              <a:rPr lang="ja-JP" altLang="en-US" kern="0" smtClean="0"/>
              <a:t>管理コンソールでスタックが削除されたことを確認する。</a:t>
            </a:r>
          </a:p>
          <a:p>
            <a:pPr lvl="1"/>
            <a:endParaRPr lang="ja-JP" altLang="en-US" kern="0"/>
          </a:p>
        </p:txBody>
      </p:sp>
      <p:sp>
        <p:nvSpPr>
          <p:cNvPr id="7" name="正方形/長方形 6"/>
          <p:cNvSpPr/>
          <p:nvPr/>
        </p:nvSpPr>
        <p:spPr bwMode="auto">
          <a:xfrm>
            <a:off x="5879970" y="3159899"/>
            <a:ext cx="519026" cy="17677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805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0" y="2596413"/>
            <a:ext cx="6120850" cy="316200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Ⅳ.</a:t>
            </a:r>
            <a:r>
              <a:rPr lang="ja-JP" altLang="en-US"/>
              <a:t>システム削除手順</a:t>
            </a:r>
            <a:r>
              <a:rPr lang="en-US" altLang="ja-JP"/>
              <a:t> / 6</a:t>
            </a:r>
            <a:r>
              <a:rPr lang="en-US" altLang="ja-JP" smtClean="0"/>
              <a:t>.</a:t>
            </a:r>
            <a:r>
              <a:rPr lang="ja-JP" altLang="en-US">
                <a:latin typeface="+mn-ea"/>
              </a:rPr>
              <a:t>インフラ</a:t>
            </a:r>
            <a:r>
              <a:rPr lang="ja-JP" altLang="en-US" smtClean="0">
                <a:latin typeface="+mn-ea"/>
              </a:rPr>
              <a:t>管理者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30221" y="688341"/>
            <a:ext cx="10453113" cy="2016280"/>
          </a:xfrm>
        </p:spPr>
        <p:txBody>
          <a:bodyPr>
            <a:normAutofit/>
          </a:bodyPr>
          <a:lstStyle/>
          <a:p>
            <a:r>
              <a:rPr lang="ja-JP" altLang="en-US"/>
              <a:t>削除手順</a:t>
            </a:r>
          </a:p>
          <a:p>
            <a:pPr lvl="1"/>
            <a:r>
              <a:rPr lang="en-US" altLang="ja-JP"/>
              <a:t>AWS</a:t>
            </a:r>
            <a:r>
              <a:rPr lang="ja-JP" altLang="en-US"/>
              <a:t>管理者でログインする。</a:t>
            </a:r>
            <a:endParaRPr lang="en-US" altLang="ja-JP"/>
          </a:p>
          <a:p>
            <a:pPr lvl="1"/>
            <a:r>
              <a:rPr lang="en-US" altLang="ja-JP"/>
              <a:t>Conductor &gt; Conductor</a:t>
            </a:r>
            <a:r>
              <a:rPr lang="ja-JP" altLang="en-US"/>
              <a:t>作業実行へ移動する。</a:t>
            </a:r>
            <a:endParaRPr lang="en-US" altLang="ja-JP"/>
          </a:p>
          <a:p>
            <a:pPr lvl="1"/>
            <a:r>
              <a:rPr lang="en-US" altLang="ja-JP"/>
              <a:t>Conductor</a:t>
            </a:r>
            <a:r>
              <a:rPr lang="ja-JP" altLang="en-US"/>
              <a:t>「</a:t>
            </a:r>
            <a:r>
              <a:rPr lang="ja-JP" altLang="en-US" smtClean="0">
                <a:solidFill>
                  <a:srgbClr val="FF0000"/>
                </a:solidFill>
              </a:rPr>
              <a:t>インフラ管理者</a:t>
            </a:r>
            <a:r>
              <a:rPr lang="en-US" altLang="ja-JP" smtClean="0">
                <a:solidFill>
                  <a:srgbClr val="FF0000"/>
                </a:solidFill>
              </a:rPr>
              <a:t>(</a:t>
            </a:r>
            <a:r>
              <a:rPr lang="en-US" altLang="ja-JP">
                <a:solidFill>
                  <a:srgbClr val="FF0000"/>
                </a:solidFill>
              </a:rPr>
              <a:t>ITA</a:t>
            </a:r>
            <a:r>
              <a:rPr lang="ja-JP" altLang="en-US">
                <a:solidFill>
                  <a:srgbClr val="FF0000"/>
                </a:solidFill>
              </a:rPr>
              <a:t>ユーザー</a:t>
            </a:r>
            <a:r>
              <a:rPr lang="en-US" altLang="ja-JP">
                <a:solidFill>
                  <a:srgbClr val="FF0000"/>
                </a:solidFill>
              </a:rPr>
              <a:t>,IAM</a:t>
            </a:r>
            <a:r>
              <a:rPr lang="ja-JP" altLang="en-US">
                <a:solidFill>
                  <a:srgbClr val="FF0000"/>
                </a:solidFill>
              </a:rPr>
              <a:t>ユーザー</a:t>
            </a:r>
            <a:r>
              <a:rPr lang="en-US" altLang="ja-JP">
                <a:solidFill>
                  <a:srgbClr val="FF0000"/>
                </a:solidFill>
              </a:rPr>
              <a:t>)</a:t>
            </a:r>
            <a:r>
              <a:rPr lang="ja-JP" altLang="en-US">
                <a:solidFill>
                  <a:srgbClr val="FF0000"/>
                </a:solidFill>
              </a:rPr>
              <a:t>の削除</a:t>
            </a:r>
            <a:r>
              <a:rPr lang="ja-JP" altLang="en-US" smtClean="0"/>
              <a:t>」</a:t>
            </a:r>
            <a:endParaRPr lang="en-US" altLang="ja-JP" smtClean="0"/>
          </a:p>
          <a:p>
            <a:pPr marL="180000" lvl="1" indent="0">
              <a:buNone/>
            </a:pPr>
            <a:r>
              <a:rPr lang="en-US" altLang="ja-JP"/>
              <a:t> </a:t>
            </a:r>
            <a:r>
              <a:rPr lang="en-US" altLang="ja-JP" smtClean="0"/>
              <a:t> </a:t>
            </a:r>
            <a:r>
              <a:rPr lang="ja-JP" altLang="en-US" smtClean="0"/>
              <a:t>オペレーション</a:t>
            </a:r>
            <a:r>
              <a:rPr lang="ja-JP" altLang="en-US"/>
              <a:t>「共通オペレーション」を選択</a:t>
            </a:r>
            <a:r>
              <a:rPr lang="ja-JP" altLang="en-US" smtClean="0"/>
              <a:t>し、</a:t>
            </a:r>
            <a:r>
              <a:rPr lang="en-US" altLang="ja-JP" smtClean="0"/>
              <a:t>Conductor</a:t>
            </a:r>
            <a:r>
              <a:rPr lang="ja-JP" altLang="en-US"/>
              <a:t>を実行する。</a:t>
            </a:r>
            <a:endParaRPr lang="en-US" altLang="ja-JP"/>
          </a:p>
          <a:p>
            <a:pPr lvl="1"/>
            <a:r>
              <a:rPr lang="en-US" altLang="ja-JP" smtClean="0"/>
              <a:t>Conductor</a:t>
            </a:r>
            <a:r>
              <a:rPr lang="ja-JP" altLang="en-US"/>
              <a:t>正常終了後、</a:t>
            </a:r>
            <a:r>
              <a:rPr lang="en-US" altLang="ja-JP"/>
              <a:t>AWS</a:t>
            </a:r>
            <a:r>
              <a:rPr lang="ja-JP" altLang="en-US"/>
              <a:t>管理コンソールでスタックが削除されたことを確認する。</a:t>
            </a:r>
            <a:endParaRPr lang="en-US" altLang="ja-JP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 bwMode="gray">
          <a:xfrm>
            <a:off x="261077" y="6021360"/>
            <a:ext cx="10453113" cy="360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1"/>
            <a:r>
              <a:rPr lang="en-US" altLang="ja-JP" kern="0" smtClean="0"/>
              <a:t>Conductor</a:t>
            </a:r>
            <a:r>
              <a:rPr lang="ja-JP" altLang="en-US" kern="0" smtClean="0"/>
              <a:t>正常終了後、</a:t>
            </a:r>
            <a:r>
              <a:rPr lang="en-US" altLang="ja-JP" kern="0" smtClean="0"/>
              <a:t>AWS</a:t>
            </a:r>
            <a:r>
              <a:rPr lang="ja-JP" altLang="en-US" kern="0" smtClean="0"/>
              <a:t>管理コンソールでスタックが削除されたことを確認する。</a:t>
            </a:r>
          </a:p>
          <a:p>
            <a:pPr lvl="1"/>
            <a:endParaRPr lang="ja-JP" altLang="en-US" kern="0"/>
          </a:p>
        </p:txBody>
      </p:sp>
      <p:sp>
        <p:nvSpPr>
          <p:cNvPr id="7" name="正方形/長方形 6"/>
          <p:cNvSpPr/>
          <p:nvPr/>
        </p:nvSpPr>
        <p:spPr bwMode="auto">
          <a:xfrm>
            <a:off x="5999768" y="3075723"/>
            <a:ext cx="519026" cy="17677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645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95" y="2585199"/>
            <a:ext cx="6464233" cy="333336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Ⅳ.</a:t>
            </a:r>
            <a:r>
              <a:rPr lang="ja-JP" altLang="en-US"/>
              <a:t>システム削除手順</a:t>
            </a:r>
            <a:r>
              <a:rPr lang="en-US" altLang="ja-JP"/>
              <a:t> / 7</a:t>
            </a:r>
            <a:r>
              <a:rPr lang="en-US" altLang="ja-JP" smtClean="0"/>
              <a:t>.</a:t>
            </a:r>
            <a:r>
              <a:rPr lang="ja-JP" altLang="en-US"/>
              <a:t>インフラユーザー基盤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30221" y="688341"/>
            <a:ext cx="10453113" cy="2016280"/>
          </a:xfrm>
        </p:spPr>
        <p:txBody>
          <a:bodyPr>
            <a:normAutofit/>
          </a:bodyPr>
          <a:lstStyle/>
          <a:p>
            <a:r>
              <a:rPr lang="ja-JP" altLang="en-US"/>
              <a:t>削除手順</a:t>
            </a:r>
          </a:p>
          <a:p>
            <a:pPr lvl="1"/>
            <a:r>
              <a:rPr lang="en-US" altLang="ja-JP"/>
              <a:t>AWS</a:t>
            </a:r>
            <a:r>
              <a:rPr lang="ja-JP" altLang="en-US"/>
              <a:t>管理者でログインする。</a:t>
            </a:r>
            <a:endParaRPr lang="en-US" altLang="ja-JP"/>
          </a:p>
          <a:p>
            <a:pPr lvl="1"/>
            <a:r>
              <a:rPr lang="en-US" altLang="ja-JP"/>
              <a:t>Conductor &gt; Conductor</a:t>
            </a:r>
            <a:r>
              <a:rPr lang="ja-JP" altLang="en-US"/>
              <a:t>作業実行へ移動する。</a:t>
            </a:r>
            <a:endParaRPr lang="en-US" altLang="ja-JP"/>
          </a:p>
          <a:p>
            <a:pPr lvl="1"/>
            <a:r>
              <a:rPr lang="en-US" altLang="ja-JP"/>
              <a:t>Conductor</a:t>
            </a:r>
            <a:r>
              <a:rPr lang="ja-JP" altLang="en-US"/>
              <a:t>「</a:t>
            </a:r>
            <a:r>
              <a:rPr lang="ja-JP" altLang="en-US">
                <a:solidFill>
                  <a:srgbClr val="FF0000"/>
                </a:solidFill>
              </a:rPr>
              <a:t>インフラユーザー基盤 </a:t>
            </a:r>
            <a:r>
              <a:rPr lang="en-US" altLang="ja-JP">
                <a:solidFill>
                  <a:srgbClr val="FF0000"/>
                </a:solidFill>
              </a:rPr>
              <a:t>/ </a:t>
            </a:r>
            <a:r>
              <a:rPr lang="ja-JP" altLang="en-US">
                <a:solidFill>
                  <a:srgbClr val="FF0000"/>
                </a:solidFill>
              </a:rPr>
              <a:t>削除</a:t>
            </a:r>
            <a:r>
              <a:rPr lang="ja-JP" altLang="en-US" smtClean="0"/>
              <a:t>」</a:t>
            </a:r>
            <a:endParaRPr lang="en-US" altLang="ja-JP" smtClean="0"/>
          </a:p>
          <a:p>
            <a:pPr marL="180000" lvl="1" indent="0">
              <a:buNone/>
            </a:pPr>
            <a:r>
              <a:rPr lang="en-US" altLang="ja-JP"/>
              <a:t> </a:t>
            </a:r>
            <a:r>
              <a:rPr lang="en-US" altLang="ja-JP" smtClean="0"/>
              <a:t> </a:t>
            </a:r>
            <a:r>
              <a:rPr lang="ja-JP" altLang="en-US" smtClean="0"/>
              <a:t>オペレーション</a:t>
            </a:r>
            <a:r>
              <a:rPr lang="ja-JP" altLang="en-US"/>
              <a:t>「共通オペレーション」を選択</a:t>
            </a:r>
            <a:r>
              <a:rPr lang="ja-JP" altLang="en-US" smtClean="0"/>
              <a:t>し、</a:t>
            </a:r>
            <a:r>
              <a:rPr lang="en-US" altLang="ja-JP" smtClean="0"/>
              <a:t>Conductor</a:t>
            </a:r>
            <a:r>
              <a:rPr lang="ja-JP" altLang="en-US"/>
              <a:t>を実行する。</a:t>
            </a:r>
            <a:endParaRPr lang="en-US" altLang="ja-JP"/>
          </a:p>
          <a:p>
            <a:pPr lvl="1"/>
            <a:r>
              <a:rPr lang="en-US" altLang="ja-JP"/>
              <a:t>Conductor</a:t>
            </a:r>
            <a:r>
              <a:rPr lang="ja-JP" altLang="en-US"/>
              <a:t>正常終了後、</a:t>
            </a:r>
            <a:r>
              <a:rPr lang="en-US" altLang="ja-JP"/>
              <a:t>AWS</a:t>
            </a:r>
            <a:r>
              <a:rPr lang="ja-JP" altLang="en-US"/>
              <a:t>管理コンソールでスタックが削除されたことを確認する</a:t>
            </a:r>
            <a:r>
              <a:rPr lang="ja-JP" altLang="en-US" smtClean="0"/>
              <a:t>。</a:t>
            </a:r>
            <a:endParaRPr lang="en-US" altLang="ja-JP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 bwMode="gray">
          <a:xfrm>
            <a:off x="261077" y="6021360"/>
            <a:ext cx="10453113" cy="360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1"/>
            <a:r>
              <a:rPr lang="en-US" altLang="ja-JP" kern="0" smtClean="0"/>
              <a:t>Conductor</a:t>
            </a:r>
            <a:r>
              <a:rPr lang="ja-JP" altLang="en-US" kern="0" smtClean="0"/>
              <a:t>正常終了後、</a:t>
            </a:r>
            <a:r>
              <a:rPr lang="en-US" altLang="ja-JP" kern="0" smtClean="0"/>
              <a:t>AWS</a:t>
            </a:r>
            <a:r>
              <a:rPr lang="ja-JP" altLang="en-US" kern="0" smtClean="0"/>
              <a:t>管理コンソールでスタックが削除されたことを確認する。</a:t>
            </a:r>
          </a:p>
          <a:p>
            <a:pPr lvl="1"/>
            <a:endParaRPr lang="ja-JP" altLang="en-US" kern="0"/>
          </a:p>
        </p:txBody>
      </p:sp>
      <p:sp>
        <p:nvSpPr>
          <p:cNvPr id="7" name="正方形/長方形 6"/>
          <p:cNvSpPr/>
          <p:nvPr/>
        </p:nvSpPr>
        <p:spPr bwMode="auto">
          <a:xfrm>
            <a:off x="6128078" y="3040478"/>
            <a:ext cx="519026" cy="17677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553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55" y="2585199"/>
            <a:ext cx="6276000" cy="324045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Ⅳ.</a:t>
            </a:r>
            <a:r>
              <a:rPr lang="ja-JP" altLang="en-US"/>
              <a:t>システム削除手順</a:t>
            </a:r>
            <a:r>
              <a:rPr lang="en-US" altLang="ja-JP"/>
              <a:t> / 8</a:t>
            </a:r>
            <a:r>
              <a:rPr lang="en-US" altLang="ja-JP" smtClean="0"/>
              <a:t>.AWS</a:t>
            </a:r>
            <a:r>
              <a:rPr lang="ja-JP" altLang="en-US"/>
              <a:t>管理者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30221" y="688341"/>
            <a:ext cx="10453113" cy="2016280"/>
          </a:xfrm>
        </p:spPr>
        <p:txBody>
          <a:bodyPr>
            <a:normAutofit/>
          </a:bodyPr>
          <a:lstStyle/>
          <a:p>
            <a:r>
              <a:rPr lang="ja-JP" altLang="en-US"/>
              <a:t>削除手順</a:t>
            </a:r>
          </a:p>
          <a:p>
            <a:pPr lvl="1"/>
            <a:r>
              <a:rPr lang="en-US" altLang="ja-JP"/>
              <a:t>AWS</a:t>
            </a:r>
            <a:r>
              <a:rPr lang="ja-JP" altLang="en-US"/>
              <a:t>管理者でログインする。</a:t>
            </a:r>
            <a:endParaRPr lang="en-US" altLang="ja-JP"/>
          </a:p>
          <a:p>
            <a:pPr lvl="1"/>
            <a:r>
              <a:rPr lang="en-US" altLang="ja-JP"/>
              <a:t>Conductor &gt; Conductor</a:t>
            </a:r>
            <a:r>
              <a:rPr lang="ja-JP" altLang="en-US"/>
              <a:t>作業実行へ移動する。</a:t>
            </a:r>
            <a:endParaRPr lang="en-US" altLang="ja-JP"/>
          </a:p>
          <a:p>
            <a:pPr lvl="1"/>
            <a:r>
              <a:rPr lang="en-US" altLang="ja-JP"/>
              <a:t>Conductor</a:t>
            </a:r>
            <a:r>
              <a:rPr lang="ja-JP" altLang="en-US"/>
              <a:t>「</a:t>
            </a:r>
            <a:r>
              <a:rPr lang="en-US" altLang="ja-JP">
                <a:solidFill>
                  <a:srgbClr val="FF0000"/>
                </a:solidFill>
              </a:rPr>
              <a:t>AWS</a:t>
            </a:r>
            <a:r>
              <a:rPr lang="ja-JP" altLang="en-US">
                <a:solidFill>
                  <a:srgbClr val="FF0000"/>
                </a:solidFill>
              </a:rPr>
              <a:t>管理者</a:t>
            </a:r>
            <a:r>
              <a:rPr lang="en-US" altLang="ja-JP">
                <a:solidFill>
                  <a:srgbClr val="FF0000"/>
                </a:solidFill>
              </a:rPr>
              <a:t>(ITA</a:t>
            </a:r>
            <a:r>
              <a:rPr lang="ja-JP" altLang="en-US">
                <a:solidFill>
                  <a:srgbClr val="FF0000"/>
                </a:solidFill>
              </a:rPr>
              <a:t>ユーザー</a:t>
            </a:r>
            <a:r>
              <a:rPr lang="en-US" altLang="ja-JP">
                <a:solidFill>
                  <a:srgbClr val="FF0000"/>
                </a:solidFill>
              </a:rPr>
              <a:t>,IAM</a:t>
            </a:r>
            <a:r>
              <a:rPr lang="ja-JP" altLang="en-US">
                <a:solidFill>
                  <a:srgbClr val="FF0000"/>
                </a:solidFill>
              </a:rPr>
              <a:t>ユーザー</a:t>
            </a:r>
            <a:r>
              <a:rPr lang="en-US" altLang="ja-JP">
                <a:solidFill>
                  <a:srgbClr val="FF0000"/>
                </a:solidFill>
              </a:rPr>
              <a:t>)</a:t>
            </a:r>
            <a:r>
              <a:rPr lang="ja-JP" altLang="en-US">
                <a:solidFill>
                  <a:srgbClr val="FF0000"/>
                </a:solidFill>
              </a:rPr>
              <a:t>の削除</a:t>
            </a:r>
            <a:r>
              <a:rPr lang="ja-JP" altLang="en-US" smtClean="0"/>
              <a:t>」</a:t>
            </a:r>
            <a:endParaRPr lang="en-US" altLang="ja-JP" smtClean="0"/>
          </a:p>
          <a:p>
            <a:pPr marL="180000" lvl="1" indent="0">
              <a:buNone/>
            </a:pPr>
            <a:r>
              <a:rPr lang="en-US" altLang="ja-JP"/>
              <a:t> </a:t>
            </a:r>
            <a:r>
              <a:rPr lang="en-US" altLang="ja-JP" smtClean="0"/>
              <a:t> </a:t>
            </a:r>
            <a:r>
              <a:rPr lang="ja-JP" altLang="en-US" smtClean="0"/>
              <a:t>オペレーション</a:t>
            </a:r>
            <a:r>
              <a:rPr lang="ja-JP" altLang="en-US"/>
              <a:t>「共通オペレーション」を選択</a:t>
            </a:r>
            <a:r>
              <a:rPr lang="ja-JP" altLang="en-US" smtClean="0"/>
              <a:t>し、</a:t>
            </a:r>
            <a:r>
              <a:rPr lang="en-US" altLang="ja-JP" smtClean="0"/>
              <a:t>Conductor</a:t>
            </a:r>
            <a:r>
              <a:rPr lang="ja-JP" altLang="en-US"/>
              <a:t>を実行する。</a:t>
            </a:r>
            <a:endParaRPr lang="en-US" altLang="ja-JP"/>
          </a:p>
          <a:p>
            <a:pPr lvl="1"/>
            <a:r>
              <a:rPr lang="en-US" altLang="ja-JP"/>
              <a:t>Conductor</a:t>
            </a:r>
            <a:r>
              <a:rPr lang="ja-JP" altLang="en-US"/>
              <a:t>正常終了後、</a:t>
            </a:r>
            <a:r>
              <a:rPr lang="en-US" altLang="ja-JP"/>
              <a:t>AWS</a:t>
            </a:r>
            <a:r>
              <a:rPr lang="ja-JP" altLang="en-US"/>
              <a:t>管理コンソールでスタックが削除されたことを確認する。</a:t>
            </a:r>
            <a:endParaRPr lang="en-US" altLang="ja-JP"/>
          </a:p>
          <a:p>
            <a:pPr marL="180000" lvl="1" indent="0">
              <a:buNone/>
            </a:pPr>
            <a:endParaRPr lang="en-US" altLang="ja-JP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 bwMode="gray">
          <a:xfrm>
            <a:off x="261077" y="6021360"/>
            <a:ext cx="10453113" cy="360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1"/>
            <a:r>
              <a:rPr lang="en-US" altLang="ja-JP" kern="0" smtClean="0"/>
              <a:t>Conductor</a:t>
            </a:r>
            <a:r>
              <a:rPr lang="ja-JP" altLang="en-US" kern="0" smtClean="0"/>
              <a:t>正常終了後、</a:t>
            </a:r>
            <a:r>
              <a:rPr lang="en-US" altLang="ja-JP" kern="0" smtClean="0"/>
              <a:t>AWS</a:t>
            </a:r>
            <a:r>
              <a:rPr lang="ja-JP" altLang="en-US" kern="0" smtClean="0"/>
              <a:t>管理コンソールでスタックが削除されたことを確認する。</a:t>
            </a:r>
          </a:p>
          <a:p>
            <a:pPr lvl="1"/>
            <a:endParaRPr lang="ja-JP" altLang="en-US" kern="0"/>
          </a:p>
        </p:txBody>
      </p:sp>
      <p:sp>
        <p:nvSpPr>
          <p:cNvPr id="7" name="正方形/長方形 6"/>
          <p:cNvSpPr/>
          <p:nvPr/>
        </p:nvSpPr>
        <p:spPr bwMode="auto">
          <a:xfrm>
            <a:off x="6060725" y="3068950"/>
            <a:ext cx="519026" cy="17677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641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0" y="2564880"/>
            <a:ext cx="6472936" cy="331246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Ⅳ.</a:t>
            </a:r>
            <a:r>
              <a:rPr lang="ja-JP" altLang="en-US"/>
              <a:t>システム削除手順</a:t>
            </a:r>
            <a:r>
              <a:rPr lang="en-US" altLang="ja-JP"/>
              <a:t> / 9</a:t>
            </a:r>
            <a:r>
              <a:rPr lang="en-US" altLang="ja-JP" smtClean="0"/>
              <a:t>.AWS</a:t>
            </a:r>
            <a:r>
              <a:rPr lang="ja-JP" altLang="en-US"/>
              <a:t>管理者基盤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30221" y="688341"/>
            <a:ext cx="10453113" cy="2016280"/>
          </a:xfrm>
        </p:spPr>
        <p:txBody>
          <a:bodyPr>
            <a:normAutofit/>
          </a:bodyPr>
          <a:lstStyle/>
          <a:p>
            <a:r>
              <a:rPr lang="ja-JP" altLang="en-US"/>
              <a:t>削除手順</a:t>
            </a:r>
          </a:p>
          <a:p>
            <a:pPr lvl="1"/>
            <a:r>
              <a:rPr lang="en-US" altLang="ja-JP"/>
              <a:t>AWS</a:t>
            </a:r>
            <a:r>
              <a:rPr lang="ja-JP" altLang="en-US"/>
              <a:t>管理者でログインする。</a:t>
            </a:r>
            <a:endParaRPr lang="en-US" altLang="ja-JP"/>
          </a:p>
          <a:p>
            <a:pPr lvl="1"/>
            <a:r>
              <a:rPr lang="en-US" altLang="ja-JP"/>
              <a:t>Conductor &gt; Conductor</a:t>
            </a:r>
            <a:r>
              <a:rPr lang="ja-JP" altLang="en-US"/>
              <a:t>作業実行へ移動する。</a:t>
            </a:r>
            <a:endParaRPr lang="en-US" altLang="ja-JP"/>
          </a:p>
          <a:p>
            <a:pPr lvl="1"/>
            <a:r>
              <a:rPr lang="en-US" altLang="ja-JP"/>
              <a:t>Conductor</a:t>
            </a:r>
            <a:r>
              <a:rPr lang="ja-JP" altLang="en-US"/>
              <a:t>「</a:t>
            </a:r>
            <a:r>
              <a:rPr lang="en-US" altLang="zh-TW">
                <a:solidFill>
                  <a:srgbClr val="FF0000"/>
                </a:solidFill>
              </a:rPr>
              <a:t>AWS</a:t>
            </a:r>
            <a:r>
              <a:rPr lang="zh-TW" altLang="en-US">
                <a:solidFill>
                  <a:srgbClr val="FF0000"/>
                </a:solidFill>
              </a:rPr>
              <a:t>管理者基盤 </a:t>
            </a:r>
            <a:r>
              <a:rPr lang="en-US" altLang="zh-TW">
                <a:solidFill>
                  <a:srgbClr val="FF0000"/>
                </a:solidFill>
              </a:rPr>
              <a:t>/ </a:t>
            </a:r>
            <a:r>
              <a:rPr lang="zh-TW" altLang="en-US">
                <a:solidFill>
                  <a:srgbClr val="FF0000"/>
                </a:solidFill>
              </a:rPr>
              <a:t>削除</a:t>
            </a:r>
            <a:r>
              <a:rPr lang="ja-JP" altLang="en-US" smtClean="0"/>
              <a:t>」</a:t>
            </a:r>
            <a:endParaRPr lang="en-US" altLang="ja-JP" smtClean="0"/>
          </a:p>
          <a:p>
            <a:pPr marL="180000" lvl="1" indent="0">
              <a:buNone/>
            </a:pPr>
            <a:r>
              <a:rPr lang="ja-JP" altLang="en-US" smtClean="0"/>
              <a:t>  オペレーション</a:t>
            </a:r>
            <a:r>
              <a:rPr lang="ja-JP" altLang="en-US"/>
              <a:t>「共通オペレーション」を選択</a:t>
            </a:r>
            <a:r>
              <a:rPr lang="ja-JP" altLang="en-US" smtClean="0"/>
              <a:t>して、</a:t>
            </a:r>
            <a:r>
              <a:rPr lang="en-US" altLang="ja-JP" smtClean="0"/>
              <a:t>Conductor</a:t>
            </a:r>
            <a:r>
              <a:rPr lang="ja-JP" altLang="en-US"/>
              <a:t>を実行する。</a:t>
            </a:r>
            <a:endParaRPr lang="en-US" altLang="ja-JP"/>
          </a:p>
          <a:p>
            <a:pPr lvl="1"/>
            <a:r>
              <a:rPr lang="en-US" altLang="ja-JP"/>
              <a:t>Conductor</a:t>
            </a:r>
            <a:r>
              <a:rPr lang="ja-JP" altLang="en-US"/>
              <a:t>正常終了後、</a:t>
            </a:r>
            <a:r>
              <a:rPr lang="en-US" altLang="ja-JP"/>
              <a:t>AWS</a:t>
            </a:r>
            <a:r>
              <a:rPr lang="ja-JP" altLang="en-US"/>
              <a:t>管理コンソールでスタックが削除されたことを確認する</a:t>
            </a:r>
            <a:r>
              <a:rPr lang="ja-JP" altLang="en-US" smtClean="0"/>
              <a:t>。</a:t>
            </a:r>
            <a:endParaRPr lang="en-US" altLang="ja-JP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 bwMode="gray">
          <a:xfrm>
            <a:off x="261077" y="6021360"/>
            <a:ext cx="10453113" cy="360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1"/>
            <a:r>
              <a:rPr lang="en-US" altLang="ja-JP" kern="0" smtClean="0"/>
              <a:t>Conductor</a:t>
            </a:r>
            <a:r>
              <a:rPr lang="ja-JP" altLang="en-US" kern="0" smtClean="0"/>
              <a:t>正常終了後、</a:t>
            </a:r>
            <a:r>
              <a:rPr lang="en-US" altLang="ja-JP" kern="0" smtClean="0"/>
              <a:t>AWS</a:t>
            </a:r>
            <a:r>
              <a:rPr lang="ja-JP" altLang="en-US" kern="0" smtClean="0"/>
              <a:t>管理コンソールでスタックが削除されたことを確認する。</a:t>
            </a:r>
          </a:p>
          <a:p>
            <a:pPr lvl="1"/>
            <a:endParaRPr lang="ja-JP" altLang="en-US" kern="0"/>
          </a:p>
        </p:txBody>
      </p:sp>
      <p:sp>
        <p:nvSpPr>
          <p:cNvPr id="7" name="正方形/長方形 6"/>
          <p:cNvSpPr/>
          <p:nvPr/>
        </p:nvSpPr>
        <p:spPr bwMode="auto">
          <a:xfrm>
            <a:off x="6121682" y="3021539"/>
            <a:ext cx="519026" cy="17677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98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3066128"/>
            <a:ext cx="11787716" cy="467239"/>
          </a:xfrm>
        </p:spPr>
        <p:txBody>
          <a:bodyPr/>
          <a:lstStyle/>
          <a:p>
            <a:r>
              <a:rPr lang="en-US" altLang="ja-JP" smtClean="0"/>
              <a:t>Ⅴ.Conductor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9531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Ⅴ.Conductor</a:t>
            </a:r>
            <a:r>
              <a:rPr lang="ja-JP" altLang="en-US" smtClean="0"/>
              <a:t> </a:t>
            </a:r>
            <a:r>
              <a:rPr lang="en-US" altLang="ja-JP" smtClean="0"/>
              <a:t>/ 1.</a:t>
            </a:r>
            <a:r>
              <a:rPr lang="ja-JP" altLang="en-US" smtClean="0"/>
              <a:t>はじめに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39351" y="836712"/>
            <a:ext cx="11041369" cy="4968618"/>
          </a:xfrm>
        </p:spPr>
        <p:txBody>
          <a:bodyPr>
            <a:normAutofit/>
          </a:bodyPr>
          <a:lstStyle/>
          <a:p>
            <a:r>
              <a:rPr kumimoji="1" lang="ja-JP" altLang="en-US" smtClean="0"/>
              <a:t>はじめに</a:t>
            </a:r>
            <a:endParaRPr kumimoji="1" lang="en-US" altLang="ja-JP" smtClean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1600" smtClean="0"/>
              <a:t>この章では</a:t>
            </a:r>
            <a:r>
              <a:rPr kumimoji="1" lang="en-US" altLang="ja-JP" sz="1600" smtClean="0"/>
              <a:t>Conductor</a:t>
            </a:r>
            <a:r>
              <a:rPr lang="ja-JP" altLang="en-US" sz="1600" smtClean="0"/>
              <a:t>の「名称」「実行順序」「実行ユーザー」「</a:t>
            </a:r>
            <a:r>
              <a:rPr lang="ja-JP" altLang="en-US" sz="1600" smtClean="0">
                <a:solidFill>
                  <a:srgbClr val="FF0000"/>
                </a:solidFill>
              </a:rPr>
              <a:t>参照メニュー</a:t>
            </a:r>
            <a:r>
              <a:rPr lang="ja-JP" altLang="en-US" sz="1600" smtClean="0"/>
              <a:t>」の一覧を</a:t>
            </a:r>
            <a:r>
              <a:rPr kumimoji="1" lang="ja-JP" altLang="en-US" sz="1600" smtClean="0"/>
              <a:t>記載する。</a:t>
            </a:r>
            <a:endParaRPr kumimoji="1" lang="en-US" altLang="ja-JP" sz="1600" smtClean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1600" smtClean="0"/>
              <a:t>オペレーションを新規登録した際は、</a:t>
            </a:r>
            <a:endParaRPr lang="en-US" altLang="ja-JP" sz="1600" smtClean="0"/>
          </a:p>
          <a:p>
            <a:pPr marL="0" indent="0">
              <a:buNone/>
            </a:pPr>
            <a:r>
              <a:rPr lang="ja-JP" altLang="en-US" sz="1600" smtClean="0"/>
              <a:t>次スライドの</a:t>
            </a:r>
            <a:r>
              <a:rPr lang="ja-JP" altLang="en-US" sz="1600"/>
              <a:t>「</a:t>
            </a:r>
            <a:r>
              <a:rPr lang="en-US" altLang="ja-JP" sz="1600" smtClean="0"/>
              <a:t>Conductor</a:t>
            </a:r>
            <a:r>
              <a:rPr lang="ja-JP" altLang="en-US" sz="1600" smtClean="0"/>
              <a:t>一覧」</a:t>
            </a:r>
            <a:r>
              <a:rPr lang="ja-JP" altLang="en-US" sz="1600"/>
              <a:t>の</a:t>
            </a:r>
            <a:r>
              <a:rPr lang="ja-JP" altLang="en-US" sz="1600" smtClean="0"/>
              <a:t>「参照メニュー」に記載されているメニューに対してパラメータを登録する。</a:t>
            </a:r>
            <a:endParaRPr lang="en-US" altLang="ja-JP" sz="1600" smtClean="0"/>
          </a:p>
          <a:p>
            <a:pPr marL="0" indent="0">
              <a:buNone/>
            </a:pPr>
            <a:endParaRPr lang="en-US" altLang="ja-JP" sz="1600"/>
          </a:p>
          <a:p>
            <a:r>
              <a:rPr lang="ja-JP" altLang="en-US" smtClean="0"/>
              <a:t>オペレーションを新規登録して</a:t>
            </a:r>
            <a:r>
              <a:rPr lang="en-US" altLang="ja-JP" smtClean="0"/>
              <a:t>Conductor</a:t>
            </a:r>
            <a:r>
              <a:rPr lang="ja-JP" altLang="en-US" smtClean="0"/>
              <a:t>を実行する手順</a:t>
            </a:r>
            <a:endParaRPr lang="en-US" altLang="ja-JP" smtClean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1600" smtClean="0"/>
              <a:t>「オペレーション一覧」メニューでオペレーションを新規登録する。</a:t>
            </a:r>
            <a:endParaRPr lang="en-US" altLang="ja-JP" sz="1600" smtClean="0"/>
          </a:p>
          <a:p>
            <a:pPr fontAlgn="auto" hangingPunct="1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l"/>
              <a:defRPr/>
            </a:pPr>
            <a:r>
              <a:rPr lang="en-US" altLang="ja-JP" sz="1600" smtClean="0"/>
              <a:t>Conductor</a:t>
            </a:r>
            <a:r>
              <a:rPr lang="ja-JP" altLang="en-US" sz="1600" smtClean="0"/>
              <a:t>実行時に必要なパラメータを登録するため、</a:t>
            </a:r>
            <a:endParaRPr lang="en-US" altLang="ja-JP" sz="1600" smtClean="0"/>
          </a:p>
          <a:p>
            <a:pPr marL="0" indent="0" fontAlgn="auto" hangingPunct="1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ja-JP" altLang="en-US" sz="1600" smtClean="0"/>
              <a:t>スライド「</a:t>
            </a:r>
            <a:r>
              <a:rPr lang="en-US" altLang="ja-JP" sz="1600" smtClean="0"/>
              <a:t> </a:t>
            </a:r>
            <a:r>
              <a:rPr lang="en-US" altLang="ja-JP" sz="1600"/>
              <a:t>2.</a:t>
            </a:r>
            <a:r>
              <a:rPr lang="ja-JP" altLang="en-US" sz="1600"/>
              <a:t>クラス一覧</a:t>
            </a:r>
            <a:r>
              <a:rPr lang="ja-JP" altLang="en-US" sz="1600" smtClean="0"/>
              <a:t>」の実行した</a:t>
            </a:r>
            <a:r>
              <a:rPr lang="en-US" altLang="ja-JP" sz="1600" smtClean="0"/>
              <a:t>Conductor</a:t>
            </a:r>
            <a:r>
              <a:rPr lang="ja-JP" altLang="en-US" sz="1600" smtClean="0"/>
              <a:t>の</a:t>
            </a:r>
            <a:r>
              <a:rPr lang="en-US" altLang="ja-JP" sz="1600" smtClean="0"/>
              <a:t> </a:t>
            </a:r>
            <a:r>
              <a:rPr lang="ja-JP" altLang="en-US" sz="1600" smtClean="0"/>
              <a:t>「参照メニュー」に注目する。</a:t>
            </a:r>
            <a:endParaRPr lang="en-US" altLang="ja-JP" sz="1600">
              <a:latin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1600" smtClean="0">
                <a:latin typeface="+mn-ea"/>
              </a:rPr>
              <a:t>「参照メニュー」記載されているメニューに対して、</a:t>
            </a:r>
            <a:endParaRPr lang="en-US" altLang="ja-JP" sz="1600" smtClean="0">
              <a:latin typeface="+mn-ea"/>
            </a:endParaRPr>
          </a:p>
          <a:p>
            <a:pPr marL="0" indent="0">
              <a:buNone/>
            </a:pPr>
            <a:r>
              <a:rPr lang="ja-JP" altLang="en-US" sz="1600" smtClean="0">
                <a:latin typeface="+mn-ea"/>
              </a:rPr>
              <a:t>新規追加したオペレーションを使用してパラメータを登録する。</a:t>
            </a:r>
            <a:endParaRPr lang="en-US" altLang="ja-JP" sz="1600" smtClean="0">
              <a:latin typeface="+mn-ea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ja-JP" sz="1600" smtClean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1600" smtClean="0"/>
              <a:t>パラメータ登録後、</a:t>
            </a:r>
            <a:r>
              <a:rPr lang="en-US" altLang="ja-JP" sz="1600" smtClean="0"/>
              <a:t>Conductor</a:t>
            </a:r>
            <a:r>
              <a:rPr lang="ja-JP" altLang="en-US" sz="1600" smtClean="0"/>
              <a:t>を実行する。</a:t>
            </a:r>
            <a:endParaRPr lang="en-US" altLang="ja-JP" sz="1600" smtClean="0"/>
          </a:p>
          <a:p>
            <a:pPr marL="0" indent="0">
              <a:buNone/>
            </a:pPr>
            <a:r>
              <a:rPr lang="ja-JP" altLang="en-US" sz="1600" smtClean="0"/>
              <a:t>　</a:t>
            </a:r>
            <a:r>
              <a:rPr lang="en-US" altLang="ja-JP" sz="1600" smtClean="0"/>
              <a:t>Conductor</a:t>
            </a:r>
            <a:r>
              <a:rPr lang="ja-JP" altLang="en-US" sz="1600" smtClean="0"/>
              <a:t>実行時に、オペレーション選択欄で新規追加したオペレーションを選択して</a:t>
            </a:r>
            <a:r>
              <a:rPr lang="en-US" altLang="ja-JP" sz="1600" smtClean="0"/>
              <a:t>Conductor</a:t>
            </a:r>
            <a:r>
              <a:rPr lang="ja-JP" altLang="en-US" sz="1600" smtClean="0"/>
              <a:t>を実行する。</a:t>
            </a:r>
            <a:endParaRPr lang="en-US" altLang="ja-JP" sz="1600" smtClean="0"/>
          </a:p>
        </p:txBody>
      </p:sp>
    </p:spTree>
    <p:extLst>
      <p:ext uri="{BB962C8B-B14F-4D97-AF65-F5344CB8AC3E}">
        <p14:creationId xmlns:p14="http://schemas.microsoft.com/office/powerpoint/2010/main" val="115923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Ⅴ.Conductor </a:t>
            </a:r>
            <a:r>
              <a:rPr lang="en-US" altLang="ja-JP" smtClean="0"/>
              <a:t>/ 2.</a:t>
            </a:r>
            <a:r>
              <a:rPr lang="ja-JP" altLang="en-US" smtClean="0"/>
              <a:t>クラス一覧</a:t>
            </a:r>
            <a:r>
              <a:rPr lang="en-US" altLang="ja-JP" smtClean="0"/>
              <a:t>(1/4)</a:t>
            </a:r>
            <a:endParaRPr lang="ja-JP" altLang="en-US" dirty="0"/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672975"/>
              </p:ext>
            </p:extLst>
          </p:nvPr>
        </p:nvGraphicFramePr>
        <p:xfrm>
          <a:off x="186866" y="1124680"/>
          <a:ext cx="11449590" cy="4192177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89970">
                  <a:extLst>
                    <a:ext uri="{9D8B030D-6E8A-4147-A177-3AD203B41FA5}">
                      <a16:colId xmlns:a16="http://schemas.microsoft.com/office/drawing/2014/main" val="3282880927"/>
                    </a:ext>
                  </a:extLst>
                </a:gridCol>
                <a:gridCol w="3388471">
                  <a:extLst>
                    <a:ext uri="{9D8B030D-6E8A-4147-A177-3AD203B41FA5}">
                      <a16:colId xmlns:a16="http://schemas.microsoft.com/office/drawing/2014/main" val="2987667056"/>
                    </a:ext>
                  </a:extLst>
                </a:gridCol>
                <a:gridCol w="822553">
                  <a:extLst>
                    <a:ext uri="{9D8B030D-6E8A-4147-A177-3AD203B41FA5}">
                      <a16:colId xmlns:a16="http://schemas.microsoft.com/office/drawing/2014/main" val="1769640400"/>
                    </a:ext>
                  </a:extLst>
                </a:gridCol>
                <a:gridCol w="1530552">
                  <a:extLst>
                    <a:ext uri="{9D8B030D-6E8A-4147-A177-3AD203B41FA5}">
                      <a16:colId xmlns:a16="http://schemas.microsoft.com/office/drawing/2014/main" val="351759316"/>
                    </a:ext>
                  </a:extLst>
                </a:gridCol>
                <a:gridCol w="5018044">
                  <a:extLst>
                    <a:ext uri="{9D8B030D-6E8A-4147-A177-3AD203B41FA5}">
                      <a16:colId xmlns:a16="http://schemas.microsoft.com/office/drawing/2014/main" val="3010611914"/>
                    </a:ext>
                  </a:extLst>
                </a:gridCol>
              </a:tblGrid>
              <a:tr h="39882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smtClean="0"/>
                        <a:t>ID</a:t>
                      </a:r>
                      <a:endParaRPr kumimoji="1" lang="ja-JP" altLang="en-US" sz="10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smtClean="0"/>
                        <a:t>Conductor</a:t>
                      </a:r>
                      <a:r>
                        <a:rPr kumimoji="1" lang="ja-JP" altLang="en-US" sz="1000" smtClean="0"/>
                        <a:t>名称</a:t>
                      </a:r>
                      <a:endParaRPr kumimoji="1" lang="ja-JP" altLang="en-US" sz="10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1" smtClean="0"/>
                        <a:t>実行順序</a:t>
                      </a:r>
                      <a:endParaRPr kumimoji="1" lang="ja-JP" altLang="en-US" sz="10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smtClean="0"/>
                        <a:t>実行ユーザー名</a:t>
                      </a:r>
                      <a:endParaRPr kumimoji="1" lang="ja-JP" altLang="en-US" sz="10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1" smtClean="0"/>
                        <a:t>参照メニュー</a:t>
                      </a:r>
                      <a:endParaRPr kumimoji="1" lang="ja-JP" altLang="en-US" sz="10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877448"/>
                  </a:ext>
                </a:extLst>
              </a:tr>
              <a:tr h="695492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900" b="0" smtClean="0"/>
                        <a:t>100,001</a:t>
                      </a:r>
                      <a:endParaRPr kumimoji="1" lang="ja-JP" altLang="en-US" sz="9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000" smtClean="0"/>
                        <a:t>AWS</a:t>
                      </a:r>
                      <a:r>
                        <a:rPr kumimoji="1" lang="ja-JP" altLang="en-US" sz="1000" smtClean="0"/>
                        <a:t>管理者基盤 </a:t>
                      </a:r>
                      <a:r>
                        <a:rPr kumimoji="1" lang="en-US" altLang="ja-JP" sz="1000" smtClean="0"/>
                        <a:t>/ </a:t>
                      </a:r>
                      <a:r>
                        <a:rPr kumimoji="1" lang="ja-JP" altLang="en-US" sz="1000" smtClean="0"/>
                        <a:t>構築・更新</a:t>
                      </a:r>
                      <a:endParaRPr kumimoji="1" lang="ja-JP" altLang="en-US" sz="10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0" smtClean="0"/>
                        <a:t>1</a:t>
                      </a:r>
                      <a:endParaRPr kumimoji="1" lang="ja-JP" altLang="en-US" sz="10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smtClean="0"/>
                        <a:t>1st</a:t>
                      </a:r>
                      <a:r>
                        <a:rPr kumimoji="1" lang="ja-JP" altLang="en-US" sz="1000" smtClean="0"/>
                        <a:t>モデル管理者</a:t>
                      </a:r>
                      <a:endParaRPr kumimoji="1" lang="en-US" altLang="ja-JP" sz="1000" smtClean="0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・「基盤</a:t>
                      </a:r>
                      <a:r>
                        <a:rPr kumimoji="1" lang="en-US" altLang="ja-JP" sz="1000" smtClean="0">
                          <a:latin typeface="+mn-ea"/>
                        </a:rPr>
                        <a:t>/</a:t>
                      </a:r>
                      <a:r>
                        <a:rPr kumimoji="1" lang="ja-JP" altLang="en-US" sz="1000" smtClean="0">
                          <a:latin typeface="+mn-ea"/>
                        </a:rPr>
                        <a:t>シナリオ」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AWS</a:t>
                      </a:r>
                      <a:r>
                        <a:rPr kumimoji="1" lang="ja-JP" altLang="en-US" sz="1000" smtClean="0">
                          <a:latin typeface="+mn-ea"/>
                        </a:rPr>
                        <a:t>管理者基盤シナリオ」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・「基盤管理」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AWS</a:t>
                      </a:r>
                      <a:r>
                        <a:rPr kumimoji="1" lang="ja-JP" altLang="en-US" sz="1000" smtClean="0">
                          <a:latin typeface="+mn-ea"/>
                        </a:rPr>
                        <a:t>管理者・基盤」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・「基盤管理」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「共通パラメータ」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・「通知先管理」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MS</a:t>
                      </a:r>
                      <a:r>
                        <a:rPr kumimoji="1" lang="ja-JP" altLang="en-US" sz="1000" baseline="0" smtClean="0">
                          <a:latin typeface="+mn-ea"/>
                        </a:rPr>
                        <a:t> </a:t>
                      </a:r>
                      <a:r>
                        <a:rPr kumimoji="1" lang="en-US" altLang="ja-JP" sz="1000" baseline="0" smtClean="0">
                          <a:latin typeface="+mn-ea"/>
                        </a:rPr>
                        <a:t>Teams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AWS</a:t>
                      </a:r>
                      <a:r>
                        <a:rPr kumimoji="1" lang="ja-JP" altLang="en-US" sz="1000" smtClean="0">
                          <a:latin typeface="+mn-ea"/>
                        </a:rPr>
                        <a:t>認証情報管理」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1st</a:t>
                      </a:r>
                      <a:r>
                        <a:rPr kumimoji="1" lang="ja-JP" altLang="en-US" sz="1000" smtClean="0">
                          <a:latin typeface="+mn-ea"/>
                        </a:rPr>
                        <a:t>モデル管理者」</a:t>
                      </a:r>
                      <a:endParaRPr kumimoji="1" lang="en-US" altLang="ja-JP" sz="1000" smtClean="0">
                        <a:latin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74448"/>
                  </a:ext>
                </a:extLst>
              </a:tr>
              <a:tr h="6954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b="0" smtClean="0"/>
                        <a:t>100,002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000" smtClean="0"/>
                        <a:t>AWS</a:t>
                      </a:r>
                      <a:r>
                        <a:rPr kumimoji="1" lang="ja-JP" altLang="en-US" sz="1000" smtClean="0"/>
                        <a:t>管理者</a:t>
                      </a:r>
                      <a:r>
                        <a:rPr kumimoji="1" lang="en-US" altLang="ja-JP" sz="1000" smtClean="0"/>
                        <a:t>(ITA</a:t>
                      </a:r>
                      <a:r>
                        <a:rPr kumimoji="1" lang="ja-JP" altLang="en-US" sz="1000" smtClean="0"/>
                        <a:t>ユーザー</a:t>
                      </a:r>
                      <a:r>
                        <a:rPr kumimoji="1" lang="en-US" altLang="ja-JP" sz="1000" smtClean="0"/>
                        <a:t>,IAM</a:t>
                      </a:r>
                      <a:r>
                        <a:rPr kumimoji="1" lang="ja-JP" altLang="en-US" sz="1000" smtClean="0"/>
                        <a:t>ユーザー</a:t>
                      </a:r>
                      <a:r>
                        <a:rPr kumimoji="1" lang="en-US" altLang="ja-JP" sz="1000" smtClean="0"/>
                        <a:t>)/</a:t>
                      </a:r>
                      <a:r>
                        <a:rPr kumimoji="1" lang="ja-JP" altLang="en-US" sz="1000" baseline="0" smtClean="0"/>
                        <a:t> 構築</a:t>
                      </a:r>
                      <a:endParaRPr kumimoji="1" lang="ja-JP" altLang="en-US" sz="10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0" smtClean="0"/>
                        <a:t>2</a:t>
                      </a:r>
                      <a:endParaRPr kumimoji="1" lang="ja-JP" altLang="en-US" sz="10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smtClean="0"/>
                        <a:t>1st</a:t>
                      </a:r>
                      <a:r>
                        <a:rPr kumimoji="1" lang="ja-JP" altLang="en-US" sz="1000" smtClean="0"/>
                        <a:t>モデル管理者</a:t>
                      </a:r>
                      <a:endParaRPr kumimoji="1" lang="en-US" altLang="ja-JP" sz="1000" smtClean="0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・「ユーザー</a:t>
                      </a:r>
                      <a:r>
                        <a:rPr kumimoji="1" lang="en-US" altLang="ja-JP" sz="1000" smtClean="0">
                          <a:latin typeface="+mn-ea"/>
                        </a:rPr>
                        <a:t>/</a:t>
                      </a:r>
                      <a:r>
                        <a:rPr kumimoji="1" lang="ja-JP" altLang="en-US" sz="1000" smtClean="0">
                          <a:latin typeface="+mn-ea"/>
                        </a:rPr>
                        <a:t>シナリオ」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AWS</a:t>
                      </a:r>
                      <a:r>
                        <a:rPr kumimoji="1" lang="ja-JP" altLang="en-US" sz="1000" smtClean="0">
                          <a:latin typeface="+mn-ea"/>
                        </a:rPr>
                        <a:t>管理者シナリオ」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・「ユーザーリスト管理」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AWS</a:t>
                      </a:r>
                      <a:r>
                        <a:rPr kumimoji="1" lang="ja-JP" altLang="en-US" sz="1000" smtClean="0">
                          <a:latin typeface="+mn-ea"/>
                        </a:rPr>
                        <a:t>管理者リスト」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AWS</a:t>
                      </a:r>
                      <a:r>
                        <a:rPr kumimoji="1" lang="ja-JP" altLang="en-US" sz="1000" smtClean="0">
                          <a:latin typeface="+mn-ea"/>
                        </a:rPr>
                        <a:t>認証情報管理」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1st</a:t>
                      </a:r>
                      <a:r>
                        <a:rPr kumimoji="1" lang="ja-JP" altLang="en-US" sz="1000" smtClean="0">
                          <a:latin typeface="+mn-ea"/>
                        </a:rPr>
                        <a:t>管理者」</a:t>
                      </a:r>
                      <a:endParaRPr kumimoji="1" lang="en-US" altLang="ja-JP" sz="1000" smtClean="0">
                        <a:latin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748630"/>
                  </a:ext>
                </a:extLst>
              </a:tr>
              <a:tr h="6954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b="0" smtClean="0"/>
                        <a:t>100,003</a:t>
                      </a:r>
                      <a:endParaRPr kumimoji="1" lang="ja-JP" altLang="en-US" sz="90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000" smtClean="0"/>
                        <a:t>インフラユーザー基盤 </a:t>
                      </a:r>
                      <a:r>
                        <a:rPr kumimoji="1" lang="en-US" altLang="ja-JP" sz="1000" smtClean="0"/>
                        <a:t>/ </a:t>
                      </a:r>
                      <a:r>
                        <a:rPr kumimoji="1" lang="ja-JP" altLang="en-US" sz="1000" smtClean="0"/>
                        <a:t>構築・更新</a:t>
                      </a:r>
                      <a:endParaRPr kumimoji="1" lang="ja-JP" altLang="en-US" sz="100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0" smtClean="0"/>
                        <a:t>3</a:t>
                      </a:r>
                      <a:endParaRPr kumimoji="1" lang="ja-JP" altLang="en-US" sz="100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smtClean="0">
                          <a:latin typeface="+mn-lt"/>
                        </a:rPr>
                        <a:t>AWS</a:t>
                      </a:r>
                      <a:r>
                        <a:rPr kumimoji="1" lang="ja-JP" altLang="en-US" sz="1000" smtClean="0">
                          <a:latin typeface="+mn-lt"/>
                        </a:rPr>
                        <a:t>管理者</a:t>
                      </a:r>
                      <a:endParaRPr kumimoji="1" lang="en-US" altLang="ja-JP" sz="1000" smtClean="0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・「基盤</a:t>
                      </a:r>
                      <a:r>
                        <a:rPr kumimoji="1" lang="en-US" altLang="ja-JP" sz="1000" smtClean="0">
                          <a:latin typeface="+mn-ea"/>
                        </a:rPr>
                        <a:t>/</a:t>
                      </a:r>
                      <a:r>
                        <a:rPr kumimoji="1" lang="ja-JP" altLang="en-US" sz="1000" smtClean="0">
                          <a:latin typeface="+mn-ea"/>
                        </a:rPr>
                        <a:t>シナリオ」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「インフラユーザ基盤シナリオ」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・「基盤管理」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「インフラユーザー・基盤」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・「基盤管理」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「共通パラメータ」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・「通知先管理」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MS</a:t>
                      </a:r>
                      <a:r>
                        <a:rPr kumimoji="1" lang="ja-JP" altLang="en-US" sz="1000" baseline="0" smtClean="0">
                          <a:latin typeface="+mn-ea"/>
                        </a:rPr>
                        <a:t> </a:t>
                      </a:r>
                      <a:r>
                        <a:rPr kumimoji="1" lang="en-US" altLang="ja-JP" sz="1000" baseline="0" smtClean="0">
                          <a:latin typeface="+mn-ea"/>
                        </a:rPr>
                        <a:t>Teams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AWS</a:t>
                      </a:r>
                      <a:r>
                        <a:rPr kumimoji="1" lang="ja-JP" altLang="en-US" sz="1000" smtClean="0">
                          <a:latin typeface="+mn-ea"/>
                        </a:rPr>
                        <a:t>認証情報管理」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AWS</a:t>
                      </a:r>
                      <a:r>
                        <a:rPr kumimoji="1" lang="ja-JP" altLang="en-US" sz="1000" smtClean="0">
                          <a:latin typeface="+mn-ea"/>
                        </a:rPr>
                        <a:t>管理者」</a:t>
                      </a:r>
                      <a:endParaRPr kumimoji="1" lang="en-US" altLang="ja-JP" sz="1000" smtClean="0">
                        <a:latin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952005"/>
                  </a:ext>
                </a:extLst>
              </a:tr>
              <a:tr h="6954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b="0" smtClean="0"/>
                        <a:t>100,008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90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000" b="0" smtClean="0"/>
                        <a:t>インフラ管理者</a:t>
                      </a:r>
                      <a:r>
                        <a:rPr kumimoji="1" lang="en-US" altLang="ja-JP" sz="1000" b="0" smtClean="0"/>
                        <a:t>(ITA</a:t>
                      </a:r>
                      <a:r>
                        <a:rPr kumimoji="1" lang="ja-JP" altLang="en-US" sz="1000" b="0" smtClean="0"/>
                        <a:t>ユーザー</a:t>
                      </a:r>
                      <a:r>
                        <a:rPr kumimoji="1" lang="en-US" altLang="ja-JP" sz="1000" b="0" smtClean="0"/>
                        <a:t>,IAM</a:t>
                      </a:r>
                      <a:r>
                        <a:rPr kumimoji="1" lang="ja-JP" altLang="en-US" sz="1000" b="0" smtClean="0"/>
                        <a:t>ユーザー</a:t>
                      </a:r>
                      <a:r>
                        <a:rPr kumimoji="1" lang="en-US" altLang="ja-JP" sz="1000" b="0" smtClean="0"/>
                        <a:t>)</a:t>
                      </a:r>
                      <a:r>
                        <a:rPr kumimoji="1" lang="ja-JP" altLang="en-US" sz="1000" b="0" baseline="0" smtClean="0"/>
                        <a:t> </a:t>
                      </a:r>
                      <a:r>
                        <a:rPr kumimoji="1" lang="en-US" altLang="ja-JP" sz="1000" b="0" baseline="0" smtClean="0"/>
                        <a:t>/ </a:t>
                      </a:r>
                      <a:r>
                        <a:rPr kumimoji="1" lang="ja-JP" altLang="en-US" sz="1000" b="0" baseline="0" smtClean="0"/>
                        <a:t>構築</a:t>
                      </a:r>
                      <a:endParaRPr kumimoji="1" lang="ja-JP" altLang="en-US" sz="100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0" smtClean="0"/>
                        <a:t>4</a:t>
                      </a:r>
                      <a:endParaRPr kumimoji="1" lang="ja-JP" altLang="en-US" sz="100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smtClean="0"/>
                        <a:t>AWS</a:t>
                      </a:r>
                      <a:r>
                        <a:rPr kumimoji="1" lang="ja-JP" altLang="en-US" sz="1000" smtClean="0"/>
                        <a:t>管理者</a:t>
                      </a:r>
                      <a:endParaRPr kumimoji="1" lang="en-US" altLang="ja-JP" sz="1000" smtClean="0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・「ユーザー</a:t>
                      </a:r>
                      <a:r>
                        <a:rPr kumimoji="1" lang="en-US" altLang="ja-JP" sz="1000" smtClean="0">
                          <a:latin typeface="+mn-ea"/>
                        </a:rPr>
                        <a:t>/</a:t>
                      </a:r>
                      <a:r>
                        <a:rPr kumimoji="1" lang="ja-JP" altLang="en-US" sz="1000" smtClean="0">
                          <a:latin typeface="+mn-ea"/>
                        </a:rPr>
                        <a:t>シナリオ」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「インフラ管理者シナリオ」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・「ユーザーリスト管理」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「インフラ管理者リスト」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AWS</a:t>
                      </a:r>
                      <a:r>
                        <a:rPr kumimoji="1" lang="ja-JP" altLang="en-US" sz="1000" smtClean="0">
                          <a:latin typeface="+mn-ea"/>
                        </a:rPr>
                        <a:t>認証情報管理」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AWS</a:t>
                      </a:r>
                      <a:r>
                        <a:rPr kumimoji="1" lang="ja-JP" altLang="en-US" sz="1000" smtClean="0">
                          <a:latin typeface="+mn-ea"/>
                        </a:rPr>
                        <a:t>管理者」</a:t>
                      </a:r>
                      <a:endParaRPr kumimoji="1" lang="en-US" altLang="ja-JP" sz="1000" smtClean="0">
                        <a:latin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3739025"/>
                  </a:ext>
                </a:extLst>
              </a:tr>
              <a:tr h="6954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b="0" smtClean="0"/>
                        <a:t>100,009</a:t>
                      </a:r>
                      <a:endParaRPr kumimoji="1" lang="ja-JP" altLang="en-US" sz="90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/>
                        <a:t>インフラメンバー</a:t>
                      </a:r>
                      <a:r>
                        <a:rPr kumimoji="1" lang="en-US" altLang="ja-JP" sz="1000" smtClean="0"/>
                        <a:t>(ITA</a:t>
                      </a:r>
                      <a:r>
                        <a:rPr kumimoji="1" lang="ja-JP" altLang="en-US" sz="1000" smtClean="0"/>
                        <a:t>ユーザー</a:t>
                      </a:r>
                      <a:r>
                        <a:rPr kumimoji="1" lang="en-US" altLang="ja-JP" sz="1000" smtClean="0"/>
                        <a:t>,IAM</a:t>
                      </a:r>
                      <a:r>
                        <a:rPr kumimoji="1" lang="ja-JP" altLang="en-US" sz="1000" smtClean="0"/>
                        <a:t>ユーザー</a:t>
                      </a:r>
                      <a:r>
                        <a:rPr kumimoji="1" lang="en-US" altLang="ja-JP" sz="1000" smtClean="0"/>
                        <a:t>)</a:t>
                      </a:r>
                      <a:r>
                        <a:rPr kumimoji="1" lang="ja-JP" altLang="en-US" sz="1000" smtClean="0"/>
                        <a:t> </a:t>
                      </a:r>
                      <a:r>
                        <a:rPr kumimoji="1" lang="en-US" altLang="ja-JP" sz="1000" smtClean="0"/>
                        <a:t>/ </a:t>
                      </a:r>
                      <a:r>
                        <a:rPr kumimoji="1" lang="ja-JP" altLang="en-US" sz="1000" smtClean="0"/>
                        <a:t>構築</a:t>
                      </a:r>
                      <a:endParaRPr kumimoji="1" lang="ja-JP" altLang="en-US" sz="100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0" smtClean="0"/>
                        <a:t>5</a:t>
                      </a:r>
                      <a:endParaRPr kumimoji="1" lang="ja-JP" altLang="en-US" sz="100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smtClean="0"/>
                        <a:t>AWS</a:t>
                      </a:r>
                      <a:r>
                        <a:rPr kumimoji="1" lang="ja-JP" altLang="en-US" sz="1000" smtClean="0"/>
                        <a:t>管理者</a:t>
                      </a:r>
                      <a:endParaRPr kumimoji="1" lang="en-US" altLang="ja-JP" sz="1000" smtClean="0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・「ユーザー</a:t>
                      </a:r>
                      <a:r>
                        <a:rPr kumimoji="1" lang="en-US" altLang="ja-JP" sz="1000" smtClean="0">
                          <a:latin typeface="+mn-ea"/>
                        </a:rPr>
                        <a:t>/</a:t>
                      </a:r>
                      <a:r>
                        <a:rPr kumimoji="1" lang="ja-JP" altLang="en-US" sz="1000" smtClean="0">
                          <a:latin typeface="+mn-ea"/>
                        </a:rPr>
                        <a:t>シナリオ」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「インフラメンバーシナリオ」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・「ユーザーリスト管理」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「インフラメンバーリスト」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AWS</a:t>
                      </a:r>
                      <a:r>
                        <a:rPr kumimoji="1" lang="ja-JP" altLang="en-US" sz="1000" smtClean="0">
                          <a:latin typeface="+mn-ea"/>
                        </a:rPr>
                        <a:t>認証情報管理」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AWS</a:t>
                      </a:r>
                      <a:r>
                        <a:rPr kumimoji="1" lang="ja-JP" altLang="en-US" sz="1000" smtClean="0">
                          <a:latin typeface="+mn-ea"/>
                        </a:rPr>
                        <a:t>管理者」</a:t>
                      </a:r>
                      <a:endParaRPr kumimoji="1" lang="en-US" altLang="ja-JP" sz="1000" smtClean="0">
                        <a:latin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241576"/>
                  </a:ext>
                </a:extLst>
              </a:tr>
            </a:tbl>
          </a:graphicData>
        </a:graphic>
      </p:graphicFrame>
      <p:sp>
        <p:nvSpPr>
          <p:cNvPr id="8" name="コンテンツ プレースホルダー 7"/>
          <p:cNvSpPr txBox="1">
            <a:spLocks/>
          </p:cNvSpPr>
          <p:nvPr/>
        </p:nvSpPr>
        <p:spPr bwMode="gray">
          <a:xfrm>
            <a:off x="112685" y="862580"/>
            <a:ext cx="3967035" cy="267886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sz="1200" smtClean="0"/>
              <a:t>構築・更新用</a:t>
            </a:r>
            <a:r>
              <a:rPr lang="en-US" altLang="ja-JP" sz="1200" smtClean="0"/>
              <a:t>Conductor</a:t>
            </a:r>
            <a:r>
              <a:rPr lang="ja-JP" altLang="en-US" sz="1200" smtClean="0"/>
              <a:t>クラス一覧</a:t>
            </a:r>
            <a:r>
              <a:rPr lang="ja-JP" altLang="en-US" sz="1200"/>
              <a:t>①</a:t>
            </a:r>
            <a:endParaRPr lang="ja-JP" altLang="en-US" sz="1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192430" y="879134"/>
            <a:ext cx="29191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smtClean="0"/>
              <a:t>【</a:t>
            </a:r>
            <a:r>
              <a:rPr kumimoji="1" lang="ja-JP" altLang="en-US" sz="800" smtClean="0"/>
              <a:t>凡例</a:t>
            </a:r>
            <a:r>
              <a:rPr kumimoji="1" lang="en-US" altLang="ja-JP" sz="800" smtClean="0"/>
              <a:t>】</a:t>
            </a:r>
            <a:r>
              <a:rPr kumimoji="1" lang="ja-JP" altLang="en-US" sz="800" smtClean="0"/>
              <a:t>「メニューグループ名」</a:t>
            </a:r>
            <a:r>
              <a:rPr kumimoji="1" lang="en-US" altLang="ja-JP" sz="800" smtClean="0"/>
              <a:t>&gt;</a:t>
            </a:r>
            <a:r>
              <a:rPr kumimoji="1" lang="ja-JP" altLang="en-US" sz="800" smtClean="0"/>
              <a:t>「メニュー名」</a:t>
            </a:r>
            <a:endParaRPr kumimoji="1" lang="ja-JP" altLang="en-US" sz="800"/>
          </a:p>
        </p:txBody>
      </p:sp>
    </p:spTree>
    <p:extLst>
      <p:ext uri="{BB962C8B-B14F-4D97-AF65-F5344CB8AC3E}">
        <p14:creationId xmlns:p14="http://schemas.microsoft.com/office/powerpoint/2010/main" val="113925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Ⅲ.Conductor / 2.</a:t>
            </a:r>
            <a:r>
              <a:rPr lang="ja-JP" altLang="en-US"/>
              <a:t>クラス一覧</a:t>
            </a:r>
            <a:r>
              <a:rPr lang="en-US" altLang="ja-JP" smtClean="0"/>
              <a:t>(2/4</a:t>
            </a:r>
            <a:r>
              <a:rPr lang="en-US" altLang="ja-JP"/>
              <a:t>)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 txBox="1">
            <a:spLocks/>
          </p:cNvSpPr>
          <p:nvPr/>
        </p:nvSpPr>
        <p:spPr bwMode="gray">
          <a:xfrm>
            <a:off x="80630" y="723066"/>
            <a:ext cx="3423009" cy="267886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sz="1200"/>
              <a:t>構築・</a:t>
            </a:r>
            <a:r>
              <a:rPr lang="ja-JP" altLang="en-US" sz="1200" smtClean="0"/>
              <a:t>更新用</a:t>
            </a:r>
            <a:r>
              <a:rPr lang="en-US" altLang="ja-JP" sz="1200" smtClean="0"/>
              <a:t>Conductor</a:t>
            </a:r>
            <a:r>
              <a:rPr lang="ja-JP" altLang="en-US" sz="1200" smtClean="0"/>
              <a:t>クラス一覧</a:t>
            </a:r>
            <a:r>
              <a:rPr lang="ja-JP" altLang="en-US" sz="1200"/>
              <a:t>②</a:t>
            </a:r>
            <a:endParaRPr lang="ja-JP" altLang="en-US" sz="1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906829" y="727855"/>
            <a:ext cx="28531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smtClean="0"/>
              <a:t>【</a:t>
            </a:r>
            <a:r>
              <a:rPr kumimoji="1" lang="ja-JP" altLang="en-US" sz="800" smtClean="0"/>
              <a:t>凡例</a:t>
            </a:r>
            <a:r>
              <a:rPr kumimoji="1" lang="en-US" altLang="ja-JP" sz="800" smtClean="0"/>
              <a:t>】</a:t>
            </a:r>
            <a:r>
              <a:rPr kumimoji="1" lang="ja-JP" altLang="en-US" sz="800" smtClean="0"/>
              <a:t>「メニューグループ名」</a:t>
            </a:r>
            <a:r>
              <a:rPr kumimoji="1" lang="en-US" altLang="ja-JP" sz="800" smtClean="0"/>
              <a:t>&gt;</a:t>
            </a:r>
            <a:r>
              <a:rPr kumimoji="1" lang="ja-JP" altLang="en-US" sz="800" smtClean="0"/>
              <a:t>「メニュー名」</a:t>
            </a:r>
            <a:endParaRPr kumimoji="1" lang="ja-JP" altLang="en-US" sz="800"/>
          </a:p>
        </p:txBody>
      </p:sp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452898"/>
              </p:ext>
            </p:extLst>
          </p:nvPr>
        </p:nvGraphicFramePr>
        <p:xfrm>
          <a:off x="179526" y="925854"/>
          <a:ext cx="11449590" cy="553095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89970">
                  <a:extLst>
                    <a:ext uri="{9D8B030D-6E8A-4147-A177-3AD203B41FA5}">
                      <a16:colId xmlns:a16="http://schemas.microsoft.com/office/drawing/2014/main" val="3282880927"/>
                    </a:ext>
                  </a:extLst>
                </a:gridCol>
                <a:gridCol w="3388471">
                  <a:extLst>
                    <a:ext uri="{9D8B030D-6E8A-4147-A177-3AD203B41FA5}">
                      <a16:colId xmlns:a16="http://schemas.microsoft.com/office/drawing/2014/main" val="2987667056"/>
                    </a:ext>
                  </a:extLst>
                </a:gridCol>
                <a:gridCol w="829893">
                  <a:extLst>
                    <a:ext uri="{9D8B030D-6E8A-4147-A177-3AD203B41FA5}">
                      <a16:colId xmlns:a16="http://schemas.microsoft.com/office/drawing/2014/main" val="1769640400"/>
                    </a:ext>
                  </a:extLst>
                </a:gridCol>
                <a:gridCol w="1523212">
                  <a:extLst>
                    <a:ext uri="{9D8B030D-6E8A-4147-A177-3AD203B41FA5}">
                      <a16:colId xmlns:a16="http://schemas.microsoft.com/office/drawing/2014/main" val="351759316"/>
                    </a:ext>
                  </a:extLst>
                </a:gridCol>
                <a:gridCol w="5018044">
                  <a:extLst>
                    <a:ext uri="{9D8B030D-6E8A-4147-A177-3AD203B41FA5}">
                      <a16:colId xmlns:a16="http://schemas.microsoft.com/office/drawing/2014/main" val="3010611914"/>
                    </a:ext>
                  </a:extLst>
                </a:gridCol>
              </a:tblGrid>
              <a:tr h="28839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1" smtClean="0"/>
                        <a:t>ID</a:t>
                      </a:r>
                      <a:endParaRPr kumimoji="1" lang="ja-JP" altLang="en-US" sz="10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smtClean="0"/>
                        <a:t>Conductor</a:t>
                      </a:r>
                      <a:r>
                        <a:rPr kumimoji="1" lang="ja-JP" altLang="en-US" sz="1000" smtClean="0"/>
                        <a:t>名称</a:t>
                      </a:r>
                      <a:endParaRPr kumimoji="1" lang="ja-JP" altLang="en-US" sz="10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1" smtClean="0"/>
                        <a:t>実行順序</a:t>
                      </a:r>
                      <a:endParaRPr kumimoji="1" lang="ja-JP" altLang="en-US" sz="10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smtClean="0"/>
                        <a:t>実行ユーザー名</a:t>
                      </a:r>
                      <a:endParaRPr kumimoji="1" lang="ja-JP" altLang="en-US" sz="10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1" smtClean="0"/>
                        <a:t>参照メニュー</a:t>
                      </a:r>
                      <a:endParaRPr kumimoji="1" lang="ja-JP" altLang="en-US" sz="10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877448"/>
                  </a:ext>
                </a:extLst>
              </a:tr>
              <a:tr h="4858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b="0" smtClean="0"/>
                        <a:t>100,003</a:t>
                      </a:r>
                      <a:endParaRPr kumimoji="1" lang="ja-JP" altLang="en-US" sz="90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000" b="0" smtClean="0"/>
                        <a:t>CloudFormation</a:t>
                      </a:r>
                      <a:r>
                        <a:rPr kumimoji="1" lang="ja-JP" altLang="en-US" sz="1000" b="0" smtClean="0"/>
                        <a:t>ロール </a:t>
                      </a:r>
                      <a:r>
                        <a:rPr kumimoji="1" lang="en-US" altLang="ja-JP" sz="1000" b="0" smtClean="0"/>
                        <a:t>/ </a:t>
                      </a:r>
                      <a:r>
                        <a:rPr kumimoji="1" lang="ja-JP" altLang="en-US" sz="1000" b="0" smtClean="0"/>
                        <a:t>構築・更新</a:t>
                      </a:r>
                      <a:endParaRPr kumimoji="1" lang="ja-JP" altLang="en-US" sz="10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0" smtClean="0"/>
                        <a:t>6</a:t>
                      </a:r>
                      <a:endParaRPr kumimoji="1" lang="ja-JP" altLang="en-US" sz="100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smtClean="0">
                          <a:latin typeface="+mn-ea"/>
                        </a:rPr>
                        <a:t>AWS</a:t>
                      </a:r>
                      <a:r>
                        <a:rPr kumimoji="1" lang="ja-JP" altLang="en-US" sz="1000" smtClean="0">
                          <a:latin typeface="+mn-ea"/>
                        </a:rPr>
                        <a:t>管理者</a:t>
                      </a:r>
                      <a:endParaRPr kumimoji="1" lang="en-US" altLang="ja-JP" sz="1000" smtClean="0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・「基盤管理」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「共通パラメータ」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・「システム</a:t>
                      </a:r>
                      <a:r>
                        <a:rPr kumimoji="1" lang="en-US" altLang="ja-JP" sz="1000" smtClean="0">
                          <a:latin typeface="+mn-ea"/>
                        </a:rPr>
                        <a:t>/</a:t>
                      </a:r>
                      <a:r>
                        <a:rPr kumimoji="1" lang="ja-JP" altLang="en-US" sz="1000" smtClean="0">
                          <a:latin typeface="+mn-ea"/>
                        </a:rPr>
                        <a:t>シナリオ」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CloudFormation</a:t>
                      </a:r>
                      <a:r>
                        <a:rPr kumimoji="1" lang="ja-JP" altLang="en-US" sz="1000" smtClean="0">
                          <a:latin typeface="+mn-ea"/>
                        </a:rPr>
                        <a:t>ロール」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・「通知先管理」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MS</a:t>
                      </a:r>
                      <a:r>
                        <a:rPr kumimoji="1" lang="ja-JP" altLang="en-US" sz="1000" baseline="0" smtClean="0">
                          <a:latin typeface="+mn-ea"/>
                        </a:rPr>
                        <a:t> </a:t>
                      </a:r>
                      <a:r>
                        <a:rPr kumimoji="1" lang="en-US" altLang="ja-JP" sz="1000" baseline="0" smtClean="0">
                          <a:latin typeface="+mn-ea"/>
                        </a:rPr>
                        <a:t>Teams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AWS</a:t>
                      </a:r>
                      <a:r>
                        <a:rPr kumimoji="1" lang="ja-JP" altLang="en-US" sz="1000" smtClean="0">
                          <a:latin typeface="+mn-ea"/>
                        </a:rPr>
                        <a:t>認証情報管理」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AWS</a:t>
                      </a:r>
                      <a:r>
                        <a:rPr kumimoji="1" lang="ja-JP" altLang="en-US" sz="1000" smtClean="0">
                          <a:latin typeface="+mn-ea"/>
                        </a:rPr>
                        <a:t>管理者」</a:t>
                      </a:r>
                      <a:endParaRPr kumimoji="1" lang="en-US" altLang="ja-JP" sz="1000" smtClean="0">
                        <a:latin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748274"/>
                  </a:ext>
                </a:extLst>
              </a:tr>
              <a:tr h="4858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b="0" smtClean="0"/>
                        <a:t>100,004</a:t>
                      </a:r>
                      <a:endParaRPr kumimoji="1" lang="ja-JP" altLang="en-US" sz="90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000" b="0" smtClean="0"/>
                        <a:t>オートスケール</a:t>
                      </a:r>
                      <a:r>
                        <a:rPr kumimoji="1" lang="en-US" altLang="ja-JP" sz="1000" b="0" smtClean="0"/>
                        <a:t>Web</a:t>
                      </a:r>
                      <a:r>
                        <a:rPr kumimoji="1" lang="ja-JP" altLang="en-US" sz="1000" b="0" smtClean="0"/>
                        <a:t>システム </a:t>
                      </a:r>
                      <a:r>
                        <a:rPr kumimoji="1" lang="en-US" altLang="ja-JP" sz="1000" b="0" smtClean="0"/>
                        <a:t>/ </a:t>
                      </a:r>
                      <a:r>
                        <a:rPr kumimoji="1" lang="ja-JP" altLang="en-US" sz="1000" b="0" smtClean="0"/>
                        <a:t>構築・更新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0" smtClean="0"/>
                        <a:t>7</a:t>
                      </a:r>
                      <a:endParaRPr kumimoji="1" lang="ja-JP" altLang="en-US" sz="100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インフラ管理者</a:t>
                      </a:r>
                      <a:endParaRPr kumimoji="1" lang="en-US" altLang="ja-JP" sz="1000" smtClean="0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・「基盤管理」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「共通パラメータ」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・「システム</a:t>
                      </a:r>
                      <a:r>
                        <a:rPr kumimoji="1" lang="en-US" altLang="ja-JP" sz="1000" smtClean="0">
                          <a:latin typeface="+mn-ea"/>
                        </a:rPr>
                        <a:t>/</a:t>
                      </a:r>
                      <a:r>
                        <a:rPr kumimoji="1" lang="ja-JP" altLang="en-US" sz="1000" smtClean="0">
                          <a:latin typeface="+mn-ea"/>
                        </a:rPr>
                        <a:t>シナリオ」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「オートスケール</a:t>
                      </a:r>
                      <a:r>
                        <a:rPr kumimoji="1" lang="en-US" altLang="ja-JP" sz="1000" smtClean="0">
                          <a:latin typeface="+mn-ea"/>
                        </a:rPr>
                        <a:t>Web</a:t>
                      </a:r>
                      <a:r>
                        <a:rPr kumimoji="1" lang="ja-JP" altLang="en-US" sz="1000" smtClean="0">
                          <a:latin typeface="+mn-ea"/>
                        </a:rPr>
                        <a:t>システム」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・「システム管理」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AutoScale</a:t>
                      </a:r>
                      <a:r>
                        <a:rPr kumimoji="1" lang="ja-JP" altLang="en-US" sz="1000" smtClean="0">
                          <a:latin typeface="+mn-ea"/>
                        </a:rPr>
                        <a:t>パラメータ」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・「システム管理」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S3</a:t>
                      </a:r>
                      <a:r>
                        <a:rPr kumimoji="1" lang="ja-JP" altLang="en-US" sz="1000" smtClean="0">
                          <a:latin typeface="+mn-ea"/>
                        </a:rPr>
                        <a:t>パラメータ」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・「システム管理」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SNS</a:t>
                      </a:r>
                      <a:r>
                        <a:rPr kumimoji="1" lang="ja-JP" altLang="en-US" sz="1000" smtClean="0">
                          <a:latin typeface="+mn-ea"/>
                        </a:rPr>
                        <a:t>パラメータ」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・「システム管理」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CloudTrail</a:t>
                      </a:r>
                      <a:r>
                        <a:rPr kumimoji="1" lang="ja-JP" altLang="en-US" sz="1000" smtClean="0">
                          <a:latin typeface="+mn-ea"/>
                        </a:rPr>
                        <a:t>パラメータ」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・「システム管理」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Network</a:t>
                      </a:r>
                      <a:r>
                        <a:rPr kumimoji="1" lang="ja-JP" altLang="en-US" sz="1000" smtClean="0">
                          <a:latin typeface="+mn-ea"/>
                        </a:rPr>
                        <a:t>パラメータ」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・「システム管理」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SecurityGroup</a:t>
                      </a:r>
                      <a:r>
                        <a:rPr kumimoji="1" lang="ja-JP" altLang="en-US" sz="1000" smtClean="0">
                          <a:latin typeface="+mn-ea"/>
                        </a:rPr>
                        <a:t>パラメータ」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・「システム管理」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Bastion</a:t>
                      </a:r>
                      <a:r>
                        <a:rPr kumimoji="1" lang="ja-JP" altLang="en-US" sz="1000" smtClean="0">
                          <a:latin typeface="+mn-ea"/>
                        </a:rPr>
                        <a:t>パラメータ」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・「システム管理」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VPCflorlogs</a:t>
                      </a:r>
                      <a:r>
                        <a:rPr kumimoji="1" lang="ja-JP" altLang="en-US" sz="1000" smtClean="0">
                          <a:latin typeface="+mn-ea"/>
                        </a:rPr>
                        <a:t>パラメータ」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・「システム管理」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TrustedAdvisor</a:t>
                      </a:r>
                      <a:r>
                        <a:rPr kumimoji="1" lang="ja-JP" altLang="en-US" sz="1000" smtClean="0">
                          <a:latin typeface="+mn-ea"/>
                        </a:rPr>
                        <a:t>パラメータ」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・「システム管理」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CloudWatch</a:t>
                      </a:r>
                      <a:r>
                        <a:rPr kumimoji="1" lang="ja-JP" altLang="en-US" sz="1000" smtClean="0">
                          <a:latin typeface="+mn-ea"/>
                        </a:rPr>
                        <a:t>パラメータ」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・「システム管理」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WAF</a:t>
                      </a:r>
                      <a:r>
                        <a:rPr kumimoji="1" lang="ja-JP" altLang="en-US" sz="1000" smtClean="0">
                          <a:latin typeface="+mn-ea"/>
                        </a:rPr>
                        <a:t>パラメータ」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・「通知先管理」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「メールアドレス」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・「通知先管理」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MS Teams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AWS</a:t>
                      </a:r>
                      <a:r>
                        <a:rPr kumimoji="1" lang="ja-JP" altLang="en-US" sz="1000" smtClean="0">
                          <a:latin typeface="+mn-ea"/>
                        </a:rPr>
                        <a:t>認証情報管理」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「インフラ管理者」</a:t>
                      </a:r>
                      <a:endParaRPr kumimoji="1" lang="en-US" altLang="ja-JP" sz="1000" smtClean="0">
                        <a:latin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395751"/>
                  </a:ext>
                </a:extLst>
              </a:tr>
              <a:tr h="4858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b="0" smtClean="0"/>
                        <a:t>100,005</a:t>
                      </a:r>
                      <a:endParaRPr kumimoji="1" lang="ja-JP" altLang="en-US" sz="90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000" b="0" smtClean="0"/>
                        <a:t>セキュリティ付帯機能 </a:t>
                      </a:r>
                      <a:r>
                        <a:rPr kumimoji="1" lang="en-US" altLang="ja-JP" sz="1000" b="0" smtClean="0"/>
                        <a:t>/ </a:t>
                      </a:r>
                      <a:r>
                        <a:rPr kumimoji="1" lang="ja-JP" altLang="en-US" sz="1000" b="0" smtClean="0"/>
                        <a:t>構築・更新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0" smtClean="0"/>
                        <a:t>8</a:t>
                      </a:r>
                      <a:endParaRPr kumimoji="1" lang="ja-JP" altLang="en-US" sz="100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インフラ管理者</a:t>
                      </a:r>
                      <a:endParaRPr kumimoji="1" lang="en-US" altLang="ja-JP" sz="1000" smtClean="0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・「基盤管理」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「共通パラメータ」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・「システム</a:t>
                      </a:r>
                      <a:r>
                        <a:rPr kumimoji="1" lang="en-US" altLang="ja-JP" sz="1000" smtClean="0">
                          <a:latin typeface="+mn-ea"/>
                        </a:rPr>
                        <a:t>/</a:t>
                      </a:r>
                      <a:r>
                        <a:rPr kumimoji="1" lang="ja-JP" altLang="en-US" sz="1000" smtClean="0">
                          <a:latin typeface="+mn-ea"/>
                        </a:rPr>
                        <a:t>シナリオ」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「セキュリティ付帯機能」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・「システム管理」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SecurityHub</a:t>
                      </a:r>
                      <a:r>
                        <a:rPr kumimoji="1" lang="ja-JP" altLang="en-US" sz="1000" smtClean="0">
                          <a:latin typeface="+mn-ea"/>
                        </a:rPr>
                        <a:t>パラメータ」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・「システム管理」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Config</a:t>
                      </a:r>
                      <a:r>
                        <a:rPr kumimoji="1" lang="ja-JP" altLang="en-US" sz="1000" smtClean="0">
                          <a:latin typeface="+mn-ea"/>
                        </a:rPr>
                        <a:t>パラメータ」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・「システム管理」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GuardDuty</a:t>
                      </a:r>
                      <a:r>
                        <a:rPr kumimoji="1" lang="ja-JP" altLang="en-US" sz="1000" smtClean="0">
                          <a:latin typeface="+mn-ea"/>
                        </a:rPr>
                        <a:t>パラメータ」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・「通知先管理」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「メールアドレス」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・「通知先管理」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MS Teams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AWS</a:t>
                      </a:r>
                      <a:r>
                        <a:rPr kumimoji="1" lang="ja-JP" altLang="en-US" sz="1000" smtClean="0">
                          <a:latin typeface="+mn-ea"/>
                        </a:rPr>
                        <a:t>認証情報管理」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「インフラ管理者」</a:t>
                      </a:r>
                      <a:endParaRPr kumimoji="1" lang="en-US" altLang="ja-JP" sz="1000" smtClean="0">
                        <a:latin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874839"/>
                  </a:ext>
                </a:extLst>
              </a:tr>
              <a:tr h="4858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b="0" smtClean="0"/>
                        <a:t>100,006</a:t>
                      </a:r>
                      <a:endParaRPr kumimoji="1" lang="ja-JP" altLang="en-US" sz="90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000" b="0" smtClean="0"/>
                        <a:t>Web</a:t>
                      </a:r>
                      <a:r>
                        <a:rPr kumimoji="1" lang="ja-JP" altLang="en-US" sz="1000" b="0" smtClean="0"/>
                        <a:t>サーバへ</a:t>
                      </a:r>
                      <a:r>
                        <a:rPr kumimoji="1" lang="en-US" altLang="ja-JP" sz="1000" b="0" smtClean="0"/>
                        <a:t>Playbook</a:t>
                      </a:r>
                      <a:r>
                        <a:rPr kumimoji="1" lang="ja-JP" altLang="en-US" sz="1000" b="0" smtClean="0"/>
                        <a:t>実行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0" smtClean="0"/>
                        <a:t>9</a:t>
                      </a:r>
                      <a:endParaRPr kumimoji="1" lang="ja-JP" altLang="en-US" sz="100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インフラ管理者</a:t>
                      </a:r>
                      <a:endParaRPr kumimoji="1" lang="en-US" altLang="ja-JP" sz="1000" smtClean="0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・「基盤管理」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「共通パラメータ」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・「システム管理」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AutoScale</a:t>
                      </a:r>
                      <a:r>
                        <a:rPr kumimoji="1" lang="ja-JP" altLang="en-US" sz="1000" smtClean="0">
                          <a:latin typeface="+mn-ea"/>
                        </a:rPr>
                        <a:t>パラメータ」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・「システム管理」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Bastion</a:t>
                      </a:r>
                      <a:r>
                        <a:rPr kumimoji="1" lang="ja-JP" altLang="en-US" sz="1000" smtClean="0">
                          <a:latin typeface="+mn-ea"/>
                        </a:rPr>
                        <a:t>パラメータ」</a:t>
                      </a:r>
                      <a:endParaRPr kumimoji="1" lang="en-US" altLang="ja-JP" sz="1000" smtClean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smtClean="0">
                          <a:latin typeface="+mn-ea"/>
                        </a:rPr>
                        <a:t>・「代入値管理」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&gt;</a:t>
                      </a:r>
                      <a:r>
                        <a:rPr kumimoji="1" lang="ja-JP" altLang="en-US" sz="1000" smtClean="0">
                          <a:latin typeface="+mn-ea"/>
                        </a:rPr>
                        <a:t>「</a:t>
                      </a:r>
                      <a:r>
                        <a:rPr kumimoji="1" lang="en-US" altLang="ja-JP" sz="1000" smtClean="0">
                          <a:latin typeface="+mn-ea"/>
                        </a:rPr>
                        <a:t>Web</a:t>
                      </a:r>
                      <a:r>
                        <a:rPr kumimoji="1" lang="ja-JP" altLang="en-US" sz="1000" smtClean="0">
                          <a:latin typeface="+mn-ea"/>
                        </a:rPr>
                        <a:t>サーバ」</a:t>
                      </a:r>
                      <a:r>
                        <a:rPr kumimoji="1" lang="en-US" altLang="ja-JP" sz="1000" smtClean="0">
                          <a:latin typeface="+mn-ea"/>
                        </a:rPr>
                        <a:t>(</a:t>
                      </a:r>
                      <a:r>
                        <a:rPr kumimoji="1" lang="ja-JP" altLang="en-US" sz="1000" smtClean="0">
                          <a:latin typeface="+mn-ea"/>
                        </a:rPr>
                        <a:t>自動登録</a:t>
                      </a:r>
                      <a:r>
                        <a:rPr kumimoji="1" lang="en-US" altLang="ja-JP" sz="1000" smtClean="0">
                          <a:latin typeface="+mn-ea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7372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54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Ⅴ.Conductor / 2.</a:t>
            </a:r>
            <a:r>
              <a:rPr lang="ja-JP" altLang="en-US"/>
              <a:t>クラス一覧</a:t>
            </a:r>
            <a:r>
              <a:rPr lang="en-US" altLang="ja-JP" smtClean="0"/>
              <a:t>(3/4</a:t>
            </a:r>
            <a:r>
              <a:rPr lang="en-US" altLang="ja-JP"/>
              <a:t>)</a:t>
            </a:r>
            <a:endParaRPr lang="ja-JP" altLang="en-US" dirty="0"/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076606"/>
              </p:ext>
            </p:extLst>
          </p:nvPr>
        </p:nvGraphicFramePr>
        <p:xfrm>
          <a:off x="186866" y="1142725"/>
          <a:ext cx="11449590" cy="394833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24414">
                  <a:extLst>
                    <a:ext uri="{9D8B030D-6E8A-4147-A177-3AD203B41FA5}">
                      <a16:colId xmlns:a16="http://schemas.microsoft.com/office/drawing/2014/main" val="3282880927"/>
                    </a:ext>
                  </a:extLst>
                </a:gridCol>
                <a:gridCol w="3384470">
                  <a:extLst>
                    <a:ext uri="{9D8B030D-6E8A-4147-A177-3AD203B41FA5}">
                      <a16:colId xmlns:a16="http://schemas.microsoft.com/office/drawing/2014/main" val="2987667056"/>
                    </a:ext>
                  </a:extLst>
                </a:gridCol>
                <a:gridCol w="792110">
                  <a:extLst>
                    <a:ext uri="{9D8B030D-6E8A-4147-A177-3AD203B41FA5}">
                      <a16:colId xmlns:a16="http://schemas.microsoft.com/office/drawing/2014/main" val="1769640400"/>
                    </a:ext>
                  </a:extLst>
                </a:gridCol>
                <a:gridCol w="1530552">
                  <a:extLst>
                    <a:ext uri="{9D8B030D-6E8A-4147-A177-3AD203B41FA5}">
                      <a16:colId xmlns:a16="http://schemas.microsoft.com/office/drawing/2014/main" val="351759316"/>
                    </a:ext>
                  </a:extLst>
                </a:gridCol>
                <a:gridCol w="5018044">
                  <a:extLst>
                    <a:ext uri="{9D8B030D-6E8A-4147-A177-3AD203B41FA5}">
                      <a16:colId xmlns:a16="http://schemas.microsoft.com/office/drawing/2014/main" val="3010611914"/>
                    </a:ext>
                  </a:extLst>
                </a:gridCol>
              </a:tblGrid>
              <a:tr h="39882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smtClean="0"/>
                        <a:t>ID</a:t>
                      </a:r>
                      <a:endParaRPr kumimoji="1" lang="ja-JP" altLang="en-US" sz="105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smtClean="0"/>
                        <a:t>Conductor</a:t>
                      </a:r>
                      <a:r>
                        <a:rPr kumimoji="1" lang="ja-JP" altLang="en-US" sz="1050" smtClean="0"/>
                        <a:t>名称</a:t>
                      </a:r>
                      <a:endParaRPr kumimoji="1" lang="ja-JP" altLang="en-US" sz="105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smtClean="0"/>
                        <a:t>実行順序</a:t>
                      </a:r>
                      <a:endParaRPr kumimoji="1" lang="ja-JP" altLang="en-US" sz="105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smtClean="0"/>
                        <a:t>実行ユーザー名</a:t>
                      </a:r>
                      <a:endParaRPr kumimoji="1" lang="ja-JP" altLang="en-US" sz="105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smtClean="0"/>
                        <a:t>参照メニュー</a:t>
                      </a:r>
                      <a:endParaRPr kumimoji="1" lang="ja-JP" altLang="en-US" sz="105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877448"/>
                  </a:ext>
                </a:extLst>
              </a:tr>
              <a:tr h="695492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000" smtClean="0"/>
                        <a:t>100,010</a:t>
                      </a:r>
                      <a:endParaRPr kumimoji="1" lang="ja-JP" altLang="en-US" sz="10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050" smtClean="0"/>
                        <a:t>AWS</a:t>
                      </a:r>
                      <a:r>
                        <a:rPr kumimoji="1" lang="ja-JP" altLang="en-US" sz="1050" smtClean="0"/>
                        <a:t>管理者基盤 </a:t>
                      </a:r>
                      <a:r>
                        <a:rPr kumimoji="1" lang="en-US" altLang="ja-JP" sz="1050" smtClean="0"/>
                        <a:t>/</a:t>
                      </a:r>
                      <a:r>
                        <a:rPr kumimoji="1" lang="en-US" altLang="ja-JP" sz="1050" baseline="0" smtClean="0"/>
                        <a:t> </a:t>
                      </a:r>
                      <a:r>
                        <a:rPr kumimoji="1" lang="ja-JP" altLang="en-US" sz="1050" baseline="0" smtClean="0"/>
                        <a:t>削除</a:t>
                      </a:r>
                      <a:endParaRPr kumimoji="1" lang="ja-JP" altLang="en-US" sz="105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smtClean="0"/>
                        <a:t>8</a:t>
                      </a:r>
                      <a:endParaRPr kumimoji="1" lang="ja-JP" altLang="en-US" sz="105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50" smtClean="0"/>
                        <a:t>1st</a:t>
                      </a:r>
                      <a:r>
                        <a:rPr kumimoji="1" lang="ja-JP" altLang="en-US" sz="1050" smtClean="0"/>
                        <a:t>モデル管理者</a:t>
                      </a:r>
                      <a:endParaRPr kumimoji="1" lang="en-US" altLang="ja-JP" sz="1050" smtClean="0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・「基盤</a:t>
                      </a:r>
                      <a:r>
                        <a:rPr kumimoji="1" lang="en-US" altLang="ja-JP" sz="1050" smtClean="0"/>
                        <a:t>/</a:t>
                      </a:r>
                      <a:r>
                        <a:rPr kumimoji="1" lang="ja-JP" altLang="en-US" sz="1050" smtClean="0"/>
                        <a:t>シナリオ」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</a:t>
                      </a:r>
                      <a:r>
                        <a:rPr kumimoji="1" lang="en-US" altLang="ja-JP" sz="1050" smtClean="0"/>
                        <a:t>AWS</a:t>
                      </a:r>
                      <a:r>
                        <a:rPr kumimoji="1" lang="ja-JP" altLang="en-US" sz="1050" smtClean="0"/>
                        <a:t>管理者基盤シナリオ」</a:t>
                      </a:r>
                      <a:endParaRPr kumimoji="1" lang="en-US" altLang="ja-JP" sz="105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・「基盤管理」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「共通パラメータ」</a:t>
                      </a:r>
                      <a:endParaRPr kumimoji="1" lang="en-US" altLang="ja-JP" sz="105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・「通知先管理」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</a:t>
                      </a:r>
                      <a:r>
                        <a:rPr kumimoji="1" lang="en-US" altLang="ja-JP" sz="1050" smtClean="0"/>
                        <a:t>MS</a:t>
                      </a:r>
                      <a:r>
                        <a:rPr kumimoji="1" lang="ja-JP" altLang="en-US" sz="1050" baseline="0" smtClean="0"/>
                        <a:t> </a:t>
                      </a:r>
                      <a:r>
                        <a:rPr kumimoji="1" lang="en-US" altLang="ja-JP" sz="1050" baseline="0" smtClean="0"/>
                        <a:t>Teams</a:t>
                      </a:r>
                      <a:r>
                        <a:rPr kumimoji="1" lang="ja-JP" altLang="en-US" sz="1050" smtClean="0"/>
                        <a:t>」</a:t>
                      </a:r>
                      <a:endParaRPr kumimoji="1" lang="en-US" altLang="ja-JP" sz="105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</a:t>
                      </a:r>
                      <a:r>
                        <a:rPr kumimoji="1" lang="en-US" altLang="ja-JP" sz="1050" smtClean="0"/>
                        <a:t>AWS</a:t>
                      </a:r>
                      <a:r>
                        <a:rPr kumimoji="1" lang="ja-JP" altLang="en-US" sz="1050" smtClean="0"/>
                        <a:t>認証情報管理」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</a:t>
                      </a:r>
                      <a:r>
                        <a:rPr kumimoji="1" lang="en-US" altLang="ja-JP" sz="1050" smtClean="0"/>
                        <a:t>1st</a:t>
                      </a:r>
                      <a:r>
                        <a:rPr kumimoji="1" lang="ja-JP" altLang="en-US" sz="1050" smtClean="0"/>
                        <a:t>モデル管理者」</a:t>
                      </a:r>
                      <a:endParaRPr kumimoji="1" lang="en-US" altLang="ja-JP" sz="105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74448"/>
                  </a:ext>
                </a:extLst>
              </a:tr>
              <a:tr h="6954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0" smtClean="0"/>
                        <a:t>100,015</a:t>
                      </a:r>
                      <a:endParaRPr kumimoji="1" lang="ja-JP" altLang="en-US" sz="100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050" smtClean="0"/>
                        <a:t>AWS</a:t>
                      </a:r>
                      <a:r>
                        <a:rPr kumimoji="1" lang="ja-JP" altLang="en-US" sz="1050" smtClean="0"/>
                        <a:t>管理者</a:t>
                      </a:r>
                      <a:r>
                        <a:rPr kumimoji="1" lang="en-US" altLang="ja-JP" sz="1050" smtClean="0"/>
                        <a:t>(ITA</a:t>
                      </a:r>
                      <a:r>
                        <a:rPr kumimoji="1" lang="ja-JP" altLang="en-US" sz="1050" smtClean="0"/>
                        <a:t>ユーザー</a:t>
                      </a:r>
                      <a:r>
                        <a:rPr kumimoji="1" lang="en-US" altLang="ja-JP" sz="1050" smtClean="0"/>
                        <a:t>,IAM</a:t>
                      </a:r>
                      <a:r>
                        <a:rPr kumimoji="1" lang="ja-JP" altLang="en-US" sz="1050" smtClean="0"/>
                        <a:t>ユーザー</a:t>
                      </a:r>
                      <a:r>
                        <a:rPr kumimoji="1" lang="en-US" altLang="ja-JP" sz="1050" smtClean="0"/>
                        <a:t>)/ </a:t>
                      </a:r>
                      <a:r>
                        <a:rPr kumimoji="1" lang="ja-JP" altLang="en-US" sz="1050" smtClean="0"/>
                        <a:t>削除</a:t>
                      </a:r>
                      <a:endParaRPr kumimoji="1" lang="ja-JP" altLang="en-US" sz="105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smtClean="0"/>
                        <a:t>7</a:t>
                      </a:r>
                      <a:endParaRPr kumimoji="1" lang="ja-JP" altLang="en-US" sz="105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50" smtClean="0"/>
                        <a:t>1st</a:t>
                      </a:r>
                      <a:r>
                        <a:rPr kumimoji="1" lang="ja-JP" altLang="en-US" sz="1050" smtClean="0"/>
                        <a:t>モデル管理者</a:t>
                      </a:r>
                      <a:endParaRPr kumimoji="1" lang="en-US" altLang="ja-JP" sz="1050" smtClean="0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・「ユーザー</a:t>
                      </a:r>
                      <a:r>
                        <a:rPr kumimoji="1" lang="en-US" altLang="ja-JP" sz="1050" smtClean="0"/>
                        <a:t>/</a:t>
                      </a:r>
                      <a:r>
                        <a:rPr kumimoji="1" lang="ja-JP" altLang="en-US" sz="1050" smtClean="0"/>
                        <a:t>シナリオ」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</a:t>
                      </a:r>
                      <a:r>
                        <a:rPr kumimoji="1" lang="en-US" altLang="ja-JP" sz="1050" smtClean="0"/>
                        <a:t>AWS</a:t>
                      </a:r>
                      <a:r>
                        <a:rPr kumimoji="1" lang="ja-JP" altLang="en-US" sz="1050" smtClean="0"/>
                        <a:t>管理者シナリオ」</a:t>
                      </a:r>
                      <a:endParaRPr kumimoji="1" lang="en-US" altLang="ja-JP" sz="105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・「ユーザーリスト管理」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</a:t>
                      </a:r>
                      <a:r>
                        <a:rPr kumimoji="1" lang="en-US" altLang="ja-JP" sz="1050" smtClean="0"/>
                        <a:t>AWS</a:t>
                      </a:r>
                      <a:r>
                        <a:rPr kumimoji="1" lang="ja-JP" altLang="en-US" sz="1050" smtClean="0"/>
                        <a:t>管理者リスト」</a:t>
                      </a:r>
                      <a:endParaRPr kumimoji="1" lang="en-US" altLang="ja-JP" sz="105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</a:t>
                      </a:r>
                      <a:r>
                        <a:rPr kumimoji="1" lang="en-US" altLang="ja-JP" sz="1050" smtClean="0"/>
                        <a:t>AWS</a:t>
                      </a:r>
                      <a:r>
                        <a:rPr kumimoji="1" lang="ja-JP" altLang="en-US" sz="1050" smtClean="0"/>
                        <a:t>認証情報管理」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</a:t>
                      </a:r>
                      <a:r>
                        <a:rPr kumimoji="1" lang="en-US" altLang="ja-JP" sz="1050" smtClean="0"/>
                        <a:t>1st</a:t>
                      </a:r>
                      <a:r>
                        <a:rPr kumimoji="1" lang="ja-JP" altLang="en-US" sz="1050" smtClean="0"/>
                        <a:t>管理者」</a:t>
                      </a:r>
                      <a:endParaRPr kumimoji="1" lang="en-US" altLang="ja-JP" sz="1050" smtClean="0">
                        <a:latin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748630"/>
                  </a:ext>
                </a:extLst>
              </a:tr>
              <a:tr h="6954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0" smtClean="0"/>
                        <a:t>100,011</a:t>
                      </a:r>
                      <a:endParaRPr kumimoji="1" lang="ja-JP" altLang="en-US" sz="100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050" smtClean="0"/>
                        <a:t>インフラユーザー基盤 </a:t>
                      </a:r>
                      <a:r>
                        <a:rPr kumimoji="1" lang="en-US" altLang="ja-JP" sz="1050" smtClean="0"/>
                        <a:t>/ </a:t>
                      </a:r>
                      <a:r>
                        <a:rPr kumimoji="1" lang="ja-JP" altLang="en-US" sz="1050" smtClean="0"/>
                        <a:t>削除</a:t>
                      </a:r>
                      <a:endParaRPr kumimoji="1" lang="ja-JP" altLang="en-US" sz="105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smtClean="0"/>
                        <a:t>6</a:t>
                      </a:r>
                      <a:endParaRPr kumimoji="1" lang="ja-JP" altLang="en-US" sz="105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50" smtClean="0"/>
                        <a:t>AWS</a:t>
                      </a:r>
                      <a:r>
                        <a:rPr kumimoji="1" lang="ja-JP" altLang="en-US" sz="1050" smtClean="0"/>
                        <a:t>管理者</a:t>
                      </a:r>
                      <a:endParaRPr kumimoji="1" lang="en-US" altLang="ja-JP" sz="1050" smtClean="0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・「基盤</a:t>
                      </a:r>
                      <a:r>
                        <a:rPr kumimoji="1" lang="en-US" altLang="ja-JP" sz="1050" smtClean="0"/>
                        <a:t>/</a:t>
                      </a:r>
                      <a:r>
                        <a:rPr kumimoji="1" lang="ja-JP" altLang="en-US" sz="1050" smtClean="0"/>
                        <a:t>シナリオ」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「インフラユーザ基盤シナリオ」</a:t>
                      </a:r>
                      <a:endParaRPr kumimoji="1" lang="en-US" altLang="ja-JP" sz="105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・「基盤管理」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「共通パラメータ」</a:t>
                      </a:r>
                      <a:endParaRPr kumimoji="1" lang="en-US" altLang="ja-JP" sz="105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・「通知先管理」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</a:t>
                      </a:r>
                      <a:r>
                        <a:rPr kumimoji="1" lang="en-US" altLang="ja-JP" sz="1050" smtClean="0"/>
                        <a:t>MS</a:t>
                      </a:r>
                      <a:r>
                        <a:rPr kumimoji="1" lang="ja-JP" altLang="en-US" sz="1050" baseline="0" smtClean="0"/>
                        <a:t> </a:t>
                      </a:r>
                      <a:r>
                        <a:rPr kumimoji="1" lang="en-US" altLang="ja-JP" sz="1050" baseline="0" smtClean="0"/>
                        <a:t>Teams</a:t>
                      </a:r>
                      <a:r>
                        <a:rPr kumimoji="1" lang="ja-JP" altLang="en-US" sz="1050" smtClean="0"/>
                        <a:t>」</a:t>
                      </a:r>
                      <a:endParaRPr kumimoji="1" lang="en-US" altLang="ja-JP" sz="105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</a:t>
                      </a:r>
                      <a:r>
                        <a:rPr kumimoji="1" lang="en-US" altLang="ja-JP" sz="1050" smtClean="0"/>
                        <a:t>AWS</a:t>
                      </a:r>
                      <a:r>
                        <a:rPr kumimoji="1" lang="ja-JP" altLang="en-US" sz="1050" smtClean="0"/>
                        <a:t>認証情報管理」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</a:t>
                      </a:r>
                      <a:r>
                        <a:rPr kumimoji="1" lang="en-US" altLang="ja-JP" sz="1050" smtClean="0"/>
                        <a:t>AWS</a:t>
                      </a:r>
                      <a:r>
                        <a:rPr kumimoji="1" lang="ja-JP" altLang="en-US" sz="1050" smtClean="0"/>
                        <a:t>管理者」</a:t>
                      </a:r>
                      <a:endParaRPr kumimoji="1" lang="en-US" altLang="ja-JP" sz="105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952005"/>
                  </a:ext>
                </a:extLst>
              </a:tr>
              <a:tr h="6954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smtClean="0"/>
                        <a:t>100,016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050" smtClean="0"/>
                        <a:t>インフラ管理者</a:t>
                      </a:r>
                      <a:r>
                        <a:rPr kumimoji="1" lang="en-US" altLang="ja-JP" sz="1050" smtClean="0"/>
                        <a:t>(ITA</a:t>
                      </a:r>
                      <a:r>
                        <a:rPr kumimoji="1" lang="ja-JP" altLang="en-US" sz="1050" smtClean="0"/>
                        <a:t>ユーザー</a:t>
                      </a:r>
                      <a:r>
                        <a:rPr kumimoji="1" lang="en-US" altLang="ja-JP" sz="1050" smtClean="0"/>
                        <a:t>,IAM</a:t>
                      </a:r>
                      <a:r>
                        <a:rPr kumimoji="1" lang="ja-JP" altLang="en-US" sz="1050" smtClean="0"/>
                        <a:t>ユーザー</a:t>
                      </a:r>
                      <a:r>
                        <a:rPr kumimoji="1" lang="en-US" altLang="ja-JP" sz="1050" smtClean="0"/>
                        <a:t>)</a:t>
                      </a:r>
                      <a:r>
                        <a:rPr kumimoji="1" lang="ja-JP" altLang="en-US" sz="1050" baseline="0" smtClean="0"/>
                        <a:t> </a:t>
                      </a:r>
                      <a:r>
                        <a:rPr kumimoji="1" lang="en-US" altLang="ja-JP" sz="1050" baseline="0" smtClean="0"/>
                        <a:t>/ </a:t>
                      </a:r>
                      <a:r>
                        <a:rPr kumimoji="1" lang="ja-JP" altLang="en-US" sz="1050" baseline="0" smtClean="0"/>
                        <a:t>削除</a:t>
                      </a:r>
                      <a:endParaRPr kumimoji="1" lang="ja-JP" altLang="en-US" sz="105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smtClean="0"/>
                        <a:t>5</a:t>
                      </a:r>
                      <a:endParaRPr kumimoji="1" lang="ja-JP" altLang="en-US" sz="105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50" smtClean="0"/>
                        <a:t>AWS</a:t>
                      </a:r>
                      <a:r>
                        <a:rPr kumimoji="1" lang="ja-JP" altLang="en-US" sz="1050" smtClean="0"/>
                        <a:t>管理者</a:t>
                      </a:r>
                      <a:endParaRPr kumimoji="1" lang="en-US" altLang="ja-JP" sz="1050" smtClean="0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・「ユーザー</a:t>
                      </a:r>
                      <a:r>
                        <a:rPr kumimoji="1" lang="en-US" altLang="ja-JP" sz="1050" smtClean="0"/>
                        <a:t>/</a:t>
                      </a:r>
                      <a:r>
                        <a:rPr kumimoji="1" lang="ja-JP" altLang="en-US" sz="1050" smtClean="0"/>
                        <a:t>シナリオ」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「インフラ管理者シナリオ」</a:t>
                      </a:r>
                      <a:endParaRPr kumimoji="1" lang="en-US" altLang="ja-JP" sz="105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・「ユーザーリスト管理」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「インフラ管理者リスト」</a:t>
                      </a:r>
                      <a:endParaRPr kumimoji="1" lang="en-US" altLang="ja-JP" sz="105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</a:t>
                      </a:r>
                      <a:r>
                        <a:rPr kumimoji="1" lang="en-US" altLang="ja-JP" sz="1050" smtClean="0"/>
                        <a:t>AWS</a:t>
                      </a:r>
                      <a:r>
                        <a:rPr kumimoji="1" lang="ja-JP" altLang="en-US" sz="1050" smtClean="0"/>
                        <a:t>認証情報管理」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</a:t>
                      </a:r>
                      <a:r>
                        <a:rPr kumimoji="1" lang="en-US" altLang="ja-JP" sz="1050" smtClean="0"/>
                        <a:t>AWS</a:t>
                      </a:r>
                      <a:r>
                        <a:rPr kumimoji="1" lang="ja-JP" altLang="en-US" sz="1050" smtClean="0"/>
                        <a:t>管理者」</a:t>
                      </a:r>
                      <a:endParaRPr kumimoji="1" lang="en-US" altLang="ja-JP" sz="1050" smtClean="0">
                        <a:latin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3739025"/>
                  </a:ext>
                </a:extLst>
              </a:tr>
              <a:tr h="6954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0" smtClean="0"/>
                        <a:t>100,017</a:t>
                      </a:r>
                      <a:endParaRPr kumimoji="1" lang="ja-JP" altLang="en-US" sz="100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インフラメンバー</a:t>
                      </a:r>
                      <a:r>
                        <a:rPr kumimoji="1" lang="en-US" altLang="ja-JP" sz="1050" smtClean="0"/>
                        <a:t>(ITA</a:t>
                      </a:r>
                      <a:r>
                        <a:rPr kumimoji="1" lang="ja-JP" altLang="en-US" sz="1050" smtClean="0"/>
                        <a:t>ユーザー</a:t>
                      </a:r>
                      <a:r>
                        <a:rPr kumimoji="1" lang="en-US" altLang="ja-JP" sz="1050" smtClean="0"/>
                        <a:t>,IAM</a:t>
                      </a:r>
                      <a:r>
                        <a:rPr kumimoji="1" lang="ja-JP" altLang="en-US" sz="1050" smtClean="0"/>
                        <a:t>ユーザー</a:t>
                      </a:r>
                      <a:r>
                        <a:rPr kumimoji="1" lang="en-US" altLang="ja-JP" sz="1050" smtClean="0"/>
                        <a:t>)</a:t>
                      </a:r>
                      <a:r>
                        <a:rPr kumimoji="1" lang="ja-JP" altLang="en-US" sz="1050" smtClean="0"/>
                        <a:t> </a:t>
                      </a:r>
                      <a:r>
                        <a:rPr kumimoji="1" lang="en-US" altLang="ja-JP" sz="1050" smtClean="0"/>
                        <a:t>/ </a:t>
                      </a:r>
                      <a:r>
                        <a:rPr kumimoji="1" lang="ja-JP" altLang="en-US" sz="1050" smtClean="0"/>
                        <a:t>削除</a:t>
                      </a:r>
                      <a:endParaRPr kumimoji="1" lang="ja-JP" altLang="en-US" sz="105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smtClean="0"/>
                        <a:t>4</a:t>
                      </a:r>
                      <a:endParaRPr kumimoji="1" lang="ja-JP" altLang="en-US" sz="1050" b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50" smtClean="0"/>
                        <a:t>AWS</a:t>
                      </a:r>
                      <a:r>
                        <a:rPr kumimoji="1" lang="ja-JP" altLang="en-US" sz="1050" smtClean="0"/>
                        <a:t>管理者</a:t>
                      </a:r>
                      <a:endParaRPr kumimoji="1" lang="en-US" altLang="ja-JP" sz="1050" smtClean="0">
                        <a:latin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・「ユーザー</a:t>
                      </a:r>
                      <a:r>
                        <a:rPr kumimoji="1" lang="en-US" altLang="ja-JP" sz="1050" smtClean="0"/>
                        <a:t>/</a:t>
                      </a:r>
                      <a:r>
                        <a:rPr kumimoji="1" lang="ja-JP" altLang="en-US" sz="1050" smtClean="0"/>
                        <a:t>シナリオ」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「インフラメンバーシナリオ」</a:t>
                      </a:r>
                      <a:endParaRPr kumimoji="1" lang="en-US" altLang="ja-JP" sz="105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・「ユーザーリスト管理」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「インフラメンバーリスト」</a:t>
                      </a:r>
                      <a:endParaRPr kumimoji="1" lang="en-US" altLang="ja-JP" sz="105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smtClean="0"/>
                        <a:t>・「</a:t>
                      </a:r>
                      <a:r>
                        <a:rPr kumimoji="1" lang="en-US" altLang="ja-JP" sz="1050" smtClean="0"/>
                        <a:t>AWS</a:t>
                      </a:r>
                      <a:r>
                        <a:rPr kumimoji="1" lang="ja-JP" altLang="en-US" sz="1050" smtClean="0"/>
                        <a:t>認証情報管理」</a:t>
                      </a:r>
                      <a:r>
                        <a:rPr kumimoji="1" lang="en-US" altLang="ja-JP" sz="1050" smtClean="0"/>
                        <a:t>&gt;</a:t>
                      </a:r>
                      <a:r>
                        <a:rPr kumimoji="1" lang="ja-JP" altLang="en-US" sz="1050" smtClean="0"/>
                        <a:t>「</a:t>
                      </a:r>
                      <a:r>
                        <a:rPr kumimoji="1" lang="en-US" altLang="ja-JP" sz="1050" smtClean="0"/>
                        <a:t>AWS</a:t>
                      </a:r>
                      <a:r>
                        <a:rPr kumimoji="1" lang="ja-JP" altLang="en-US" sz="1050" smtClean="0"/>
                        <a:t>管理者」</a:t>
                      </a:r>
                      <a:endParaRPr kumimoji="1" lang="en-US" altLang="ja-JP" sz="1050" smtClean="0">
                        <a:latin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241576"/>
                  </a:ext>
                </a:extLst>
              </a:tr>
            </a:tbl>
          </a:graphicData>
        </a:graphic>
      </p:graphicFrame>
      <p:sp>
        <p:nvSpPr>
          <p:cNvPr id="8" name="コンテンツ プレースホルダー 7"/>
          <p:cNvSpPr txBox="1">
            <a:spLocks/>
          </p:cNvSpPr>
          <p:nvPr/>
        </p:nvSpPr>
        <p:spPr bwMode="gray">
          <a:xfrm>
            <a:off x="112685" y="890080"/>
            <a:ext cx="3390955" cy="267886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ja-JP" altLang="en-US" sz="1200"/>
              <a:t>削除</a:t>
            </a:r>
            <a:r>
              <a:rPr lang="ja-JP" altLang="en-US" sz="1200" smtClean="0"/>
              <a:t>用</a:t>
            </a:r>
            <a:r>
              <a:rPr lang="en-US" altLang="ja-JP" sz="1200" smtClean="0"/>
              <a:t>Conductor</a:t>
            </a:r>
            <a:r>
              <a:rPr lang="ja-JP" altLang="en-US" sz="1200" smtClean="0"/>
              <a:t>クラス一覧①</a:t>
            </a:r>
            <a:endParaRPr lang="ja-JP" altLang="en-US" sz="12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906829" y="897965"/>
            <a:ext cx="28531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smtClean="0"/>
              <a:t>【</a:t>
            </a:r>
            <a:r>
              <a:rPr kumimoji="1" lang="ja-JP" altLang="en-US" sz="800" smtClean="0"/>
              <a:t>凡例</a:t>
            </a:r>
            <a:r>
              <a:rPr kumimoji="1" lang="en-US" altLang="ja-JP" sz="800" smtClean="0"/>
              <a:t>】</a:t>
            </a:r>
            <a:r>
              <a:rPr kumimoji="1" lang="ja-JP" altLang="en-US" sz="800" smtClean="0"/>
              <a:t>「メニューグループ名」</a:t>
            </a:r>
            <a:r>
              <a:rPr kumimoji="1" lang="en-US" altLang="ja-JP" sz="800" smtClean="0"/>
              <a:t>&gt;</a:t>
            </a:r>
            <a:r>
              <a:rPr kumimoji="1" lang="ja-JP" altLang="en-US" sz="800" smtClean="0"/>
              <a:t>「メニュー名」</a:t>
            </a:r>
            <a:endParaRPr kumimoji="1" lang="ja-JP" altLang="en-US" sz="800"/>
          </a:p>
        </p:txBody>
      </p:sp>
    </p:spTree>
    <p:extLst>
      <p:ext uri="{BB962C8B-B14F-4D97-AF65-F5344CB8AC3E}">
        <p14:creationId xmlns:p14="http://schemas.microsoft.com/office/powerpoint/2010/main" val="34367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C_standard4_3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</a:ln>
        <a:effectLst/>
        <a:extLst/>
      </a:spPr>
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 b="1" dirty="0" smtClean="0">
            <a:latin typeface="+mn-ea"/>
          </a:defRPr>
        </a:defPPr>
      </a:lstStyle>
    </a:spDef>
    <a:ln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tx1">
                    <a:alpha val="50000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_stream_st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1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??テーマ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??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8607</Words>
  <Application>Microsoft Office PowerPoint</Application>
  <PresentationFormat>ワイド画面</PresentationFormat>
  <Paragraphs>1043</Paragraphs>
  <Slides>101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101</vt:i4>
      </vt:variant>
    </vt:vector>
  </HeadingPairs>
  <TitlesOfParts>
    <vt:vector size="111" baseType="lpstr">
      <vt:lpstr>Amazon Ember</vt:lpstr>
      <vt:lpstr>HGP創英角ｺﾞｼｯｸUB</vt:lpstr>
      <vt:lpstr>ＭＳ Ｐゴシック</vt:lpstr>
      <vt:lpstr>メイリオ</vt:lpstr>
      <vt:lpstr>游ゴシック</vt:lpstr>
      <vt:lpstr>Arial</vt:lpstr>
      <vt:lpstr>Calibri</vt:lpstr>
      <vt:lpstr>Tahoma</vt:lpstr>
      <vt:lpstr>Wingdings</vt:lpstr>
      <vt:lpstr>NEC_standard4_3</vt:lpstr>
      <vt:lpstr>CloudSystemテンプレート 1st Model 導入手順書</vt:lpstr>
      <vt:lpstr>目次</vt:lpstr>
      <vt:lpstr>Ⅰ.1stモデル概要</vt:lpstr>
      <vt:lpstr>Ⅰ.1stモデル概要 / 1. はじめに</vt:lpstr>
      <vt:lpstr>PowerPoint プレゼンテーション</vt:lpstr>
      <vt:lpstr>Ⅰ.1stモデル概要 / 3.ユーザー一覧(1/3)</vt:lpstr>
      <vt:lpstr>Ⅰ.1stモデル概要 / 3.ユーザー一覧(2/3)</vt:lpstr>
      <vt:lpstr>Ⅰ.1stモデル概要 / 3.ユーザー一覧(3/3)</vt:lpstr>
      <vt:lpstr>Ⅰ.1stモデル概要 / 4.ロール一覧</vt:lpstr>
      <vt:lpstr>Ⅱ.1stモデル導入手順</vt:lpstr>
      <vt:lpstr>Ⅱ.1stモデル導入手順 / 1.導入準備(1/2)</vt:lpstr>
      <vt:lpstr>Ⅱ.1stモデル導入手順 / 1.導入準備(2/2)</vt:lpstr>
      <vt:lpstr>Ⅱ.1stモデル導入手順 / 2.1stモデルのダウンロード</vt:lpstr>
      <vt:lpstr>Ⅱ.1stモデル導入手順 / 3.1stモデルのインポート(1/3)</vt:lpstr>
      <vt:lpstr>Ⅱ.1stモデル導入手順 / 3.1stモデルのインポート(2/3)</vt:lpstr>
      <vt:lpstr>Ⅱ.1stモデル導入手順 / 3.1stモデルのインポート(3/3)</vt:lpstr>
      <vt:lpstr>Ⅱ.1stモデル導入手順 / 4.機器一覧のログイン情報の変更</vt:lpstr>
      <vt:lpstr>Ⅱ.1stモデル導入手順 / 5.プロキシ情報の登録</vt:lpstr>
      <vt:lpstr>Ⅱ.1stモデル導入手順 / 6.API実行ユーザーのPW変更(1/2)</vt:lpstr>
      <vt:lpstr>Ⅱ.1stモデル導入手順 / 6.API実行ユーザーのPW変更(2/2)</vt:lpstr>
      <vt:lpstr>Ⅱ.1stモデル導入手順 / 7.AWS環境設定</vt:lpstr>
      <vt:lpstr>Ⅲ.システム構築・更新手順</vt:lpstr>
      <vt:lpstr>Ⅲ.システム構築・更新手順 / 1.はじめに</vt:lpstr>
      <vt:lpstr>Ⅲ.システム構築・更新手順 / 1.はじめに(1/2)</vt:lpstr>
      <vt:lpstr>Ⅲ.システム構築・更新手順 / 1.はじめに(2/2)</vt:lpstr>
      <vt:lpstr>Ⅲ.システム構築・更新手順 / 2.AWS管理者基盤</vt:lpstr>
      <vt:lpstr>Ⅲ.システム構築・更新手順 / 2.AWS管理者基盤(1/8)</vt:lpstr>
      <vt:lpstr>Ⅲ.システム構築・更新手順 / 2.AWS管理者基盤(2/8)</vt:lpstr>
      <vt:lpstr>Ⅲ.システム構築・更新手順 / 2.AWS管理者基盤(3/8)</vt:lpstr>
      <vt:lpstr>Ⅲ.システム構築・更新手順 / 2.AWS管理者基盤(4/8)</vt:lpstr>
      <vt:lpstr>Ⅲ.システム構築・更新手順 / 2.AWS管理者基盤(5/8)</vt:lpstr>
      <vt:lpstr>Ⅲ.システム構築・更新手順 / 2.AWS管理者基盤(6/8)</vt:lpstr>
      <vt:lpstr>Ⅲ.システム構築・更新手順 / 2.AWS管理者基盤(7/8)</vt:lpstr>
      <vt:lpstr>Ⅲ.システム構築・更新手順 / 2.AWS管理者基盤(8/8)</vt:lpstr>
      <vt:lpstr>Ⅲ.システム構築・更新手順 / 3.AWS管理者</vt:lpstr>
      <vt:lpstr>Ⅲ.システム構築・更新手順 / 3.AWS管理者(1/5)</vt:lpstr>
      <vt:lpstr>Ⅲ.システム構築・更新手順 / 3.AWS管理者(2/5)</vt:lpstr>
      <vt:lpstr>Ⅲ.システム構築・更新手順 / 3.AWS管理者(3/5)</vt:lpstr>
      <vt:lpstr>Ⅲ.システム構築・更新手順 / 3.AWS管理者(4/5)</vt:lpstr>
      <vt:lpstr>Ⅲ.システム構築・更新手順 / 3.AWS管理者(5/5)</vt:lpstr>
      <vt:lpstr>Ⅲ.システム構築・更新手順 / 4.インフラユーザー基盤</vt:lpstr>
      <vt:lpstr>Ⅲ.システム構築・更新手順 / 4.インフラユーザー基盤(1/5)</vt:lpstr>
      <vt:lpstr>Ⅲ.システム構築・更新手順 / 4.インフラユーザー基盤(2/5)</vt:lpstr>
      <vt:lpstr>Ⅲ.システム構築・更新手順 / 4.インフラユーザー基盤(3/5)</vt:lpstr>
      <vt:lpstr>Ⅲ.システム構築・更新手順 / 4.インフラユーザー基盤(4/5)</vt:lpstr>
      <vt:lpstr>Ⅲ.システム構築・更新手順 / 4.インフラユーザー基盤(5/5)</vt:lpstr>
      <vt:lpstr>Ⅲ.システム構築・更新手順 / 5.インフラ管理者</vt:lpstr>
      <vt:lpstr>Ⅲ.システム構築・更新手順 / 5.インフラ管理者(1/7)</vt:lpstr>
      <vt:lpstr>Ⅲ.システム構築・更新手順 / 5.インフラ管理者(2/7)</vt:lpstr>
      <vt:lpstr>Ⅲ.システム構築・更新手順 / 5.インフラ管理者(3/7)</vt:lpstr>
      <vt:lpstr>Ⅲ.システム構築・更新手順 / 5.インフラ管理者(4/7)</vt:lpstr>
      <vt:lpstr>Ⅲ.システム構築・更新手順 / 5.インフラ管理者(5/7)</vt:lpstr>
      <vt:lpstr>Ⅲ.システム構築・更新手順 / 5.インフラ管理者(6/7)</vt:lpstr>
      <vt:lpstr>Ⅲ.システム構築・更新手順 / 5.インフラ管理者(7/7)</vt:lpstr>
      <vt:lpstr>Ⅲ.システム構築・更新手順 / 6.インフラメンバー</vt:lpstr>
      <vt:lpstr>Ⅲ.システム構築・更新手順 / 6.インフラメンバー(1/5)</vt:lpstr>
      <vt:lpstr>Ⅲ.システム構築・更新手順 / 6.インフラメンバー(2/5)</vt:lpstr>
      <vt:lpstr>Ⅲ.システム構築・更新手順 / 6.インフラメンバー(3/5)</vt:lpstr>
      <vt:lpstr>Ⅲ.システム構築・更新手順 / 6.インフラメンバー(4/5)</vt:lpstr>
      <vt:lpstr>Ⅲ.システム構築・更新手順 / 5.インフラメンバー (5/5)</vt:lpstr>
      <vt:lpstr>Ⅲ.システム構築・更新手順 / 7.CloudFormationロール</vt:lpstr>
      <vt:lpstr>Ⅲ.システム構築・更新手順 / 7.CloudFormationロール(1/6)</vt:lpstr>
      <vt:lpstr>Ⅲ.システム構築・更新手順 / 7.CloudFormationロール(2/6)</vt:lpstr>
      <vt:lpstr>Ⅲ.システム構築・更新手順 / 7.CloudFormationロール(3/6)</vt:lpstr>
      <vt:lpstr>Ⅲ.システム構築・更新手順 / 7.CloudFormationロール(4/6)</vt:lpstr>
      <vt:lpstr>Ⅲ.システム構築・更新手順 / 7.CloudFormationロール(5/6)</vt:lpstr>
      <vt:lpstr>Ⅲ.システム構築・更新手順 / 7.CloudFormationロール(6/6)</vt:lpstr>
      <vt:lpstr>Ⅲ.システム構築・更新手順 / 8.オートスケールWebシステム</vt:lpstr>
      <vt:lpstr>Ⅲ.システム構築・更新手順 / 8.オートスケールWebシステム(1/4)</vt:lpstr>
      <vt:lpstr>Ⅲ.システム構築・更新手順 / 8.オートスケールWebシステム(2/4)</vt:lpstr>
      <vt:lpstr>Ⅲ.システム構築・更新手順 / 8.オートスケールWebシステム(3/4)</vt:lpstr>
      <vt:lpstr>Ⅲ.システム構築・更新手順 / 8.オートスケールWebシステム(4/4)</vt:lpstr>
      <vt:lpstr>Ⅲ.システム構築・更新手順 / 9.セキュリティ付帯機能</vt:lpstr>
      <vt:lpstr>Ⅲ.システム構築・更新手順 / 9.セキュリティ付帯機能(1/4)</vt:lpstr>
      <vt:lpstr>Ⅲ.システム構築・更新手順 / 9.セキュリティ付帯機能(2/4)</vt:lpstr>
      <vt:lpstr>Ⅲ.システム構築・更新手順 / 9.セキュリティ付帯機能(3/4)</vt:lpstr>
      <vt:lpstr>Ⅲ.システム構築・更新手順 / 9.セキュリティ付帯機能(4/4)</vt:lpstr>
      <vt:lpstr>Ⅲ.システム構築・更新手順 / 10.WebサーバへPlaybook実行</vt:lpstr>
      <vt:lpstr>Ⅲ.システム構築・更新手順 / 10.WebサーバへPlaybook実行(1/5)</vt:lpstr>
      <vt:lpstr>Ⅲ.システム構築・更新手順 / 10.WebサーバへPlaybook実行(2/5)</vt:lpstr>
      <vt:lpstr>Ⅲ.システム構築・更新手順 / 10.WebサーバへPlaybook実行(3/5)</vt:lpstr>
      <vt:lpstr>Ⅲ.システム構築・更新手順 / 10.WebサーバへPlaybook実行(4/5)</vt:lpstr>
      <vt:lpstr>Ⅲ.システム構築・更新手順 / 10.WebサーバへPlaybook実行(5/5)</vt:lpstr>
      <vt:lpstr>Ⅳ.システム削除手順</vt:lpstr>
      <vt:lpstr>Ⅳ.システム削除手順 / 1.はじめに</vt:lpstr>
      <vt:lpstr>Ⅳ.システム削除手順 / 1.はじめに</vt:lpstr>
      <vt:lpstr>Ⅳ.システム削除手順 / 2.セキュリティ付帯機能</vt:lpstr>
      <vt:lpstr>Ⅳ.システム削除手順 / 3.オートスケールWebシステム</vt:lpstr>
      <vt:lpstr>Ⅳ.システム削除手順 / 4.CloudFormationロール</vt:lpstr>
      <vt:lpstr>Ⅳ.システム削除手順 / 5.インフラメンバー</vt:lpstr>
      <vt:lpstr>Ⅳ.システム削除手順 / 6.インフラ管理者</vt:lpstr>
      <vt:lpstr>Ⅳ.システム削除手順 / 7.インフラユーザー基盤</vt:lpstr>
      <vt:lpstr>Ⅳ.システム削除手順 / 8.AWS管理者</vt:lpstr>
      <vt:lpstr>Ⅳ.システム削除手順 / 9.AWS管理者基盤</vt:lpstr>
      <vt:lpstr>Ⅴ.Conductor</vt:lpstr>
      <vt:lpstr>Ⅴ.Conductor / 1.はじめに</vt:lpstr>
      <vt:lpstr>Ⅴ.Conductor / 2.クラス一覧(1/4)</vt:lpstr>
      <vt:lpstr>Ⅲ.Conductor / 2.クラス一覧(2/4)</vt:lpstr>
      <vt:lpstr>Ⅴ.Conductor / 2.クラス一覧(3/4)</vt:lpstr>
      <vt:lpstr>Ⅴ.Conductor / 2.クラス一覧(4/4)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2017-07-14T05:50:27Z</dcterms:created>
  <dcterms:modified xsi:type="dcterms:W3CDTF">2021-06-01T05:52:12Z</dcterms:modified>
</cp:coreProperties>
</file>